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6"/>
  </p:notesMasterIdLst>
  <p:sldIdLst>
    <p:sldId id="266" r:id="rId2"/>
    <p:sldId id="264" r:id="rId3"/>
    <p:sldId id="267" r:id="rId4"/>
    <p:sldId id="268" r:id="rId5"/>
    <p:sldId id="269" r:id="rId6"/>
    <p:sldId id="304" r:id="rId7"/>
    <p:sldId id="305" r:id="rId8"/>
    <p:sldId id="306" r:id="rId9"/>
    <p:sldId id="307" r:id="rId10"/>
    <p:sldId id="342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38" r:id="rId24"/>
    <p:sldId id="320" r:id="rId25"/>
    <p:sldId id="321" r:id="rId26"/>
    <p:sldId id="322" r:id="rId27"/>
    <p:sldId id="323" r:id="rId28"/>
    <p:sldId id="324" r:id="rId29"/>
    <p:sldId id="325" r:id="rId30"/>
    <p:sldId id="340" r:id="rId31"/>
    <p:sldId id="341" r:id="rId32"/>
    <p:sldId id="326" r:id="rId33"/>
    <p:sldId id="327" r:id="rId34"/>
    <p:sldId id="328" r:id="rId35"/>
    <p:sldId id="329" r:id="rId36"/>
    <p:sldId id="330" r:id="rId37"/>
    <p:sldId id="331" r:id="rId38"/>
    <p:sldId id="332" r:id="rId39"/>
    <p:sldId id="333" r:id="rId40"/>
    <p:sldId id="334" r:id="rId41"/>
    <p:sldId id="335" r:id="rId42"/>
    <p:sldId id="336" r:id="rId43"/>
    <p:sldId id="265" r:id="rId44"/>
    <p:sldId id="263" r:id="rId4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30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4FD07-8095-4B75-8441-8C195CB59C21}" type="datetimeFigureOut">
              <a:rPr lang="en-MY" smtClean="0"/>
              <a:t>29/11/2016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21D3B-8B70-4DAF-98F4-720EEEF87EE2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315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18A1DA8-5F86-4092-96B4-F1DE8E6FF9EE}" type="datetime1">
              <a:rPr lang="en-US" smtClean="0"/>
              <a:t>11/29/2016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BBE45-1E82-4055-AFAE-1ED8A0CF3F51}" type="datetime1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06C28-EE21-4259-90D2-0E7AF4370B90}" type="datetime1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0CE8A3E-C587-48BB-957E-45560437BF78}" type="datetime1">
              <a:rPr lang="en-US" smtClean="0"/>
              <a:t>11/29/2016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62992C7-8C1B-47E0-AADD-9C86F15BC276}" type="datetime1">
              <a:rPr lang="en-US" smtClean="0"/>
              <a:t>11/29/2016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63368-2881-497F-AD48-3FBC5919C4DC}" type="datetime1">
              <a:rPr lang="en-US" smtClean="0"/>
              <a:t>11/29/2016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529DC-350E-497C-A12E-31A92BFFCF19}" type="datetime1">
              <a:rPr lang="en-US" smtClean="0"/>
              <a:t>11/29/2016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A8E382C-C6D6-4AB5-9878-5A3FFF9D9EA6}" type="datetime1">
              <a:rPr lang="en-US" smtClean="0"/>
              <a:t>11/29/2016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C2FFD5-2CE7-4B61-92D3-5C545D8F88C8}" type="datetime1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639990F-BDB3-456A-AE27-DBF13BB65282}" type="datetime1">
              <a:rPr lang="en-US" smtClean="0"/>
              <a:t>11/29/2016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5B807C-BF95-4AFB-9DDA-893BFCCD3523}" type="datetime1">
              <a:rPr lang="en-US" smtClean="0"/>
              <a:t>11/29/2016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13275A8-34AF-4EC4-A8EB-12CED9B7816A}" type="datetime1">
              <a:rPr lang="en-US" smtClean="0"/>
              <a:t>11/29/2016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66E056-D5E1-5E4E-9EF8-A7477DF722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ationalmssociety.org/NationalMSSociety/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REHABILITATION IN MULTIPLE SCLEROSIS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03321"/>
            <a:ext cx="6172200" cy="1596261"/>
          </a:xfrm>
        </p:spPr>
        <p:txBody>
          <a:bodyPr>
            <a:noAutofit/>
          </a:bodyPr>
          <a:lstStyle/>
          <a:p>
            <a:r>
              <a:rPr lang="en-MY" sz="2000" dirty="0">
                <a:solidFill>
                  <a:schemeClr val="tx1"/>
                </a:solidFill>
              </a:rPr>
              <a:t>b</a:t>
            </a:r>
            <a:r>
              <a:rPr lang="en-MY" sz="2000" dirty="0" smtClean="0">
                <a:solidFill>
                  <a:schemeClr val="tx1"/>
                </a:solidFill>
              </a:rPr>
              <a:t>y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Dr. Akmal </a:t>
            </a:r>
            <a:r>
              <a:rPr lang="en-US" sz="2000" dirty="0" err="1" smtClean="0">
                <a:solidFill>
                  <a:schemeClr val="tx1"/>
                </a:solidFill>
              </a:rPr>
              <a:t>Hafizah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Zamli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</a:rPr>
              <a:t>Mohd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Izmi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Ahmad@Ibrahim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</a:rPr>
              <a:t>Sheela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</a:rPr>
              <a:t>Theivanthiran</a:t>
            </a:r>
            <a:endParaRPr lang="en-MY" sz="20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12" y="15952"/>
            <a:ext cx="2298389" cy="353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203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10</a:t>
            </a:fld>
            <a:endParaRPr lang="en-US"/>
          </a:p>
        </p:txBody>
      </p:sp>
      <p:pic>
        <p:nvPicPr>
          <p:cNvPr id="3074" name="Picture 2" descr="https://pbrainmd.files.wordpress.com/2015/03/modified-ashworth-sca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259" y="312021"/>
            <a:ext cx="7263757" cy="631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834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8133"/>
            <a:ext cx="8050697" cy="931309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-</a:t>
            </a:r>
            <a:r>
              <a:rPr lang="en-US" sz="3200" b="1" dirty="0" smtClean="0">
                <a:solidFill>
                  <a:schemeClr val="tx1"/>
                </a:solidFill>
              </a:rPr>
              <a:t> Spasticity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311966"/>
            <a:ext cx="8156714" cy="5168346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Principles of </a:t>
            </a:r>
            <a:r>
              <a:rPr lang="en-US" sz="2600" dirty="0" smtClean="0"/>
              <a:t>treatment:</a:t>
            </a:r>
          </a:p>
          <a:p>
            <a:pPr marL="639763" lvl="1" indent="-374650"/>
            <a:r>
              <a:rPr lang="en-US" sz="2200" dirty="0" smtClean="0"/>
              <a:t>Only </a:t>
            </a:r>
            <a:r>
              <a:rPr lang="en-US" sz="2200" dirty="0"/>
              <a:t>treat disabling </a:t>
            </a:r>
            <a:r>
              <a:rPr lang="en-US" sz="2200" dirty="0" smtClean="0"/>
              <a:t>spasticity</a:t>
            </a:r>
          </a:p>
          <a:p>
            <a:pPr marL="639763" lvl="1" indent="-374650"/>
            <a:r>
              <a:rPr lang="en-US" sz="2200" dirty="0" err="1" smtClean="0"/>
              <a:t>Individualised</a:t>
            </a:r>
            <a:endParaRPr lang="en-US" sz="2200" dirty="0" smtClean="0"/>
          </a:p>
          <a:p>
            <a:pPr marL="639763" lvl="1" indent="-374650"/>
            <a:r>
              <a:rPr lang="en-US" sz="2200" dirty="0" smtClean="0"/>
              <a:t>Goals </a:t>
            </a:r>
            <a:r>
              <a:rPr lang="en-US" sz="2200" dirty="0"/>
              <a:t>to </a:t>
            </a:r>
            <a:r>
              <a:rPr lang="en-US" sz="2200" dirty="0" err="1" smtClean="0"/>
              <a:t>minimise</a:t>
            </a:r>
            <a:r>
              <a:rPr lang="en-US" sz="2200" dirty="0" smtClean="0"/>
              <a:t> </a:t>
            </a:r>
            <a:r>
              <a:rPr lang="en-US" sz="2200" dirty="0"/>
              <a:t>symptoms, improve function </a:t>
            </a:r>
            <a:r>
              <a:rPr lang="en-US" sz="2200" dirty="0" smtClean="0"/>
              <a:t>&amp; </a:t>
            </a:r>
            <a:r>
              <a:rPr lang="en-US" sz="2200" dirty="0"/>
              <a:t>prevent </a:t>
            </a:r>
            <a:r>
              <a:rPr lang="en-US" sz="2200" dirty="0" smtClean="0"/>
              <a:t>complication</a:t>
            </a:r>
          </a:p>
          <a:p>
            <a:pPr marL="639763" lvl="1" indent="-374650"/>
            <a:r>
              <a:rPr lang="en-US" sz="2200" dirty="0" smtClean="0"/>
              <a:t>Eliminate </a:t>
            </a:r>
            <a:r>
              <a:rPr lang="en-US" sz="2200" dirty="0"/>
              <a:t>triggering </a:t>
            </a:r>
            <a:r>
              <a:rPr lang="en-US" sz="2200" dirty="0" smtClean="0"/>
              <a:t>factors</a:t>
            </a:r>
          </a:p>
          <a:p>
            <a:pPr marL="639763" lvl="1" indent="-374650"/>
            <a:r>
              <a:rPr lang="en-US" sz="2200" dirty="0" err="1" smtClean="0"/>
              <a:t>Localised</a:t>
            </a:r>
            <a:r>
              <a:rPr lang="en-US" sz="2200" dirty="0" smtClean="0"/>
              <a:t> vs </a:t>
            </a:r>
            <a:r>
              <a:rPr lang="en-US" sz="2200" dirty="0" err="1" smtClean="0"/>
              <a:t>generalised</a:t>
            </a:r>
            <a:r>
              <a:rPr lang="en-US" sz="2200" dirty="0" smtClean="0"/>
              <a:t> spasticity</a:t>
            </a:r>
          </a:p>
          <a:p>
            <a:pPr marL="365760" lvl="1" indent="0">
              <a:buNone/>
            </a:pPr>
            <a:endParaRPr lang="en-US" sz="2200" dirty="0"/>
          </a:p>
          <a:p>
            <a:r>
              <a:rPr lang="en-MY" sz="2600" dirty="0" smtClean="0"/>
              <a:t>Approach:</a:t>
            </a:r>
            <a:endParaRPr lang="en-MY" sz="2600" dirty="0"/>
          </a:p>
          <a:p>
            <a:pPr marL="639763" lvl="1" indent="-374650"/>
            <a:r>
              <a:rPr lang="en-US" sz="2200" dirty="0" smtClean="0"/>
              <a:t>Non-pharmacological intervention</a:t>
            </a:r>
            <a:endParaRPr lang="en-US" sz="2200" dirty="0"/>
          </a:p>
          <a:p>
            <a:pPr lvl="2" indent="-292100"/>
            <a:r>
              <a:rPr lang="en-US" sz="1900" dirty="0"/>
              <a:t>Physical therapy</a:t>
            </a:r>
          </a:p>
          <a:p>
            <a:pPr lvl="2" indent="-292100"/>
            <a:r>
              <a:rPr lang="en-US" sz="1900" dirty="0"/>
              <a:t>Splinting</a:t>
            </a:r>
          </a:p>
          <a:p>
            <a:pPr marL="639763" lvl="1" indent="-374650"/>
            <a:r>
              <a:rPr lang="en-US" sz="2200" dirty="0" smtClean="0"/>
              <a:t>Pharmacological intervention</a:t>
            </a:r>
            <a:endParaRPr lang="en-US" sz="2200" dirty="0"/>
          </a:p>
          <a:p>
            <a:pPr lvl="2" indent="-292100"/>
            <a:r>
              <a:rPr lang="en-US" sz="1900" dirty="0"/>
              <a:t>Oral drugs </a:t>
            </a:r>
            <a:r>
              <a:rPr lang="en-US" sz="1900" dirty="0" smtClean="0"/>
              <a:t>- baclofen</a:t>
            </a:r>
            <a:r>
              <a:rPr lang="en-US" sz="1900" dirty="0"/>
              <a:t>, </a:t>
            </a:r>
            <a:r>
              <a:rPr lang="en-US" sz="1900" dirty="0" err="1" smtClean="0"/>
              <a:t>tizanidine</a:t>
            </a:r>
            <a:r>
              <a:rPr lang="en-US" sz="1900" dirty="0"/>
              <a:t>, </a:t>
            </a:r>
            <a:r>
              <a:rPr lang="en-US" sz="1900" dirty="0" smtClean="0"/>
              <a:t>benzodiazepines</a:t>
            </a:r>
            <a:r>
              <a:rPr lang="en-US" sz="1900" dirty="0"/>
              <a:t>, </a:t>
            </a:r>
            <a:r>
              <a:rPr lang="en-US" sz="1900" dirty="0" smtClean="0"/>
              <a:t>cannabinoids</a:t>
            </a:r>
            <a:endParaRPr lang="en-US" sz="1900" dirty="0"/>
          </a:p>
          <a:p>
            <a:pPr lvl="2" indent="-292100"/>
            <a:r>
              <a:rPr lang="en-US" sz="1900" dirty="0"/>
              <a:t>Injections </a:t>
            </a:r>
            <a:r>
              <a:rPr lang="en-US" sz="1900" dirty="0" smtClean="0"/>
              <a:t>- botulinum toxin</a:t>
            </a:r>
            <a:endParaRPr lang="en-US" sz="1900" dirty="0"/>
          </a:p>
          <a:p>
            <a:pPr lvl="2" indent="-292100"/>
            <a:r>
              <a:rPr lang="en-US" sz="1900" dirty="0" smtClean="0"/>
              <a:t>Intrathecal</a:t>
            </a:r>
            <a:endParaRPr lang="en-US" sz="1900" dirty="0"/>
          </a:p>
          <a:p>
            <a:pPr lvl="1"/>
            <a:r>
              <a:rPr lang="en-US" sz="2200" dirty="0" smtClean="0"/>
              <a:t>Surgical intervention</a:t>
            </a:r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97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Paralysis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06216"/>
            <a:ext cx="7891670" cy="4946374"/>
          </a:xfrm>
        </p:spPr>
        <p:txBody>
          <a:bodyPr>
            <a:normAutofit lnSpcReduction="10000"/>
          </a:bodyPr>
          <a:lstStyle/>
          <a:p>
            <a:r>
              <a:rPr lang="en-MY" dirty="0"/>
              <a:t>Muscle weakness </a:t>
            </a:r>
            <a:r>
              <a:rPr lang="en-MY" dirty="0" smtClean="0"/>
              <a:t>&amp; </a:t>
            </a:r>
            <a:r>
              <a:rPr lang="en-MY" dirty="0"/>
              <a:t>paralysis are common symptoms resulting from deconditioning effects or neurological disease itself.</a:t>
            </a:r>
          </a:p>
          <a:p>
            <a:endParaRPr lang="en-MY" sz="2000" dirty="0"/>
          </a:p>
          <a:p>
            <a:r>
              <a:rPr lang="en-MY" dirty="0" smtClean="0"/>
              <a:t>Treatment:</a:t>
            </a:r>
            <a:endParaRPr lang="en-MY" dirty="0"/>
          </a:p>
          <a:p>
            <a:pPr marL="639763" lvl="1" indent="-374650"/>
            <a:r>
              <a:rPr lang="en-MY" sz="2400" dirty="0"/>
              <a:t>Non-pharmacological</a:t>
            </a:r>
          </a:p>
          <a:p>
            <a:pPr lvl="2" indent="-292100"/>
            <a:r>
              <a:rPr lang="en-MY" sz="2000" dirty="0"/>
              <a:t>Physical therapy</a:t>
            </a:r>
          </a:p>
          <a:p>
            <a:pPr lvl="2" indent="-292100"/>
            <a:r>
              <a:rPr lang="en-MY" sz="2000" dirty="0"/>
              <a:t>Assistive devices/gait aids to </a:t>
            </a:r>
            <a:r>
              <a:rPr lang="en-MY" sz="2000" dirty="0" smtClean="0"/>
              <a:t>optimise </a:t>
            </a:r>
            <a:r>
              <a:rPr lang="en-MY" sz="2000" dirty="0"/>
              <a:t>function</a:t>
            </a:r>
          </a:p>
          <a:p>
            <a:endParaRPr lang="en-MY" sz="2000" dirty="0" smtClean="0"/>
          </a:p>
          <a:p>
            <a:pPr marL="639763" lvl="1" indent="-374650"/>
            <a:r>
              <a:rPr lang="en-MY" sz="2400" dirty="0" smtClean="0"/>
              <a:t>Pharmacological</a:t>
            </a:r>
            <a:endParaRPr lang="en-MY" sz="2400" dirty="0"/>
          </a:p>
          <a:p>
            <a:pPr lvl="2" indent="-292100"/>
            <a:r>
              <a:rPr lang="en-MY" sz="2000" dirty="0" smtClean="0"/>
              <a:t>Fampyridine</a:t>
            </a:r>
            <a:r>
              <a:rPr lang="en-MY" sz="2000" baseline="30000" dirty="0" smtClean="0"/>
              <a:t>226</a:t>
            </a:r>
            <a:endParaRPr lang="en-MY" sz="2000" baseline="30000" dirty="0"/>
          </a:p>
          <a:p>
            <a:endParaRPr lang="en-MY" sz="2000" dirty="0" smtClean="0"/>
          </a:p>
          <a:p>
            <a:pPr marL="0" indent="0">
              <a:buNone/>
            </a:pPr>
            <a:r>
              <a:rPr lang="en-MY" dirty="0"/>
              <a:t>  </a:t>
            </a:r>
            <a:r>
              <a:rPr lang="en-MY" dirty="0" smtClean="0"/>
              <a:t> </a:t>
            </a:r>
            <a:r>
              <a:rPr lang="en-MY" sz="1400" dirty="0" smtClean="0"/>
              <a:t>226</a:t>
            </a:r>
            <a:r>
              <a:rPr lang="en-MY" sz="1400" dirty="0"/>
              <a:t>. Thompson AJ, </a:t>
            </a:r>
            <a:r>
              <a:rPr lang="en-MY" sz="1400" dirty="0" smtClean="0"/>
              <a:t>et al. Lancet </a:t>
            </a:r>
            <a:r>
              <a:rPr lang="en-MY" sz="1400" dirty="0"/>
              <a:t>Neurol. 2010;9(12):1182-1199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7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85728"/>
            <a:ext cx="7904922" cy="4873752"/>
          </a:xfrm>
        </p:spPr>
        <p:txBody>
          <a:bodyPr>
            <a:normAutofit lnSpcReduction="10000"/>
          </a:bodyPr>
          <a:lstStyle/>
          <a:p>
            <a:r>
              <a:rPr lang="en-MY" dirty="0"/>
              <a:t>MS patients with visual disturbances may benefit from low-vision aids </a:t>
            </a:r>
            <a:r>
              <a:rPr lang="en-MY" dirty="0" smtClean="0"/>
              <a:t>e.g. </a:t>
            </a:r>
            <a:r>
              <a:rPr lang="en-MY" dirty="0"/>
              <a:t>magnifiers, prisms, telescopes, electronic devices </a:t>
            </a:r>
            <a:r>
              <a:rPr lang="en-MY" dirty="0" smtClean="0"/>
              <a:t>&amp; </a:t>
            </a:r>
            <a:r>
              <a:rPr lang="en-MY" dirty="0"/>
              <a:t>large-text reading </a:t>
            </a:r>
            <a:r>
              <a:rPr lang="en-MY" dirty="0" smtClean="0"/>
              <a:t>material.</a:t>
            </a:r>
            <a:r>
              <a:rPr lang="en-MY" baseline="30000" dirty="0" smtClean="0"/>
              <a:t>100, 218</a:t>
            </a:r>
            <a:r>
              <a:rPr lang="en-MY" dirty="0" smtClean="0"/>
              <a:t> </a:t>
            </a:r>
            <a:endParaRPr lang="en-MY" dirty="0"/>
          </a:p>
          <a:p>
            <a:endParaRPr lang="en-MY" sz="2000" dirty="0"/>
          </a:p>
          <a:p>
            <a:r>
              <a:rPr lang="en-MY" dirty="0"/>
              <a:t>MS patients with </a:t>
            </a:r>
            <a:r>
              <a:rPr lang="en-MY" dirty="0" err="1"/>
              <a:t>oscillopsia</a:t>
            </a:r>
            <a:r>
              <a:rPr lang="en-MY" dirty="0"/>
              <a:t> may benefit from </a:t>
            </a:r>
            <a:r>
              <a:rPr lang="en-MY" dirty="0" smtClean="0"/>
              <a:t>gabapentin.</a:t>
            </a:r>
            <a:r>
              <a:rPr lang="en-MY" baseline="30000" dirty="0" smtClean="0"/>
              <a:t>100, 218</a:t>
            </a:r>
            <a:r>
              <a:rPr lang="en-MY" dirty="0" smtClean="0"/>
              <a:t> </a:t>
            </a:r>
            <a:endParaRPr lang="en-MY" dirty="0"/>
          </a:p>
          <a:p>
            <a:endParaRPr lang="en-MY" sz="2000" dirty="0"/>
          </a:p>
          <a:p>
            <a:r>
              <a:rPr lang="en-MY" dirty="0"/>
              <a:t>Rehabilitation services for the blind assist in personal, domestic </a:t>
            </a:r>
            <a:r>
              <a:rPr lang="en-MY" dirty="0" smtClean="0"/>
              <a:t>&amp; </a:t>
            </a:r>
            <a:r>
              <a:rPr lang="en-MY" dirty="0"/>
              <a:t>community </a:t>
            </a:r>
            <a:r>
              <a:rPr lang="en-MY" dirty="0" smtClean="0"/>
              <a:t>ADL.</a:t>
            </a:r>
            <a:r>
              <a:rPr lang="en-MY" baseline="30000" dirty="0" smtClean="0"/>
              <a:t>7, 210</a:t>
            </a:r>
            <a:endParaRPr lang="en-MY" baseline="30000" dirty="0"/>
          </a:p>
          <a:p>
            <a:endParaRPr lang="en-MY" sz="20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       7. </a:t>
            </a:r>
            <a:r>
              <a:rPr lang="en-MY" sz="1400" dirty="0" err="1"/>
              <a:t>Compston</a:t>
            </a:r>
            <a:r>
              <a:rPr lang="en-MY" sz="1400" dirty="0"/>
              <a:t> A, </a:t>
            </a:r>
            <a:r>
              <a:rPr lang="en-MY" sz="1400" dirty="0" smtClean="0"/>
              <a:t>et al. Philadelphia</a:t>
            </a:r>
            <a:r>
              <a:rPr lang="en-MY" sz="1400" dirty="0"/>
              <a:t>: Elsevier Inc.; 2006</a:t>
            </a:r>
            <a:endParaRPr lang="en-MY" sz="1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  </a:t>
            </a:r>
            <a:r>
              <a:rPr lang="en-MY" sz="1400" dirty="0" smtClean="0"/>
              <a:t>  100</a:t>
            </a:r>
            <a:r>
              <a:rPr lang="en-MY" sz="1400" dirty="0"/>
              <a:t>. National Clinical Guideline Centre. </a:t>
            </a:r>
            <a:r>
              <a:rPr lang="en-MY" sz="1400" dirty="0" smtClean="0"/>
              <a:t>London</a:t>
            </a:r>
            <a:r>
              <a:rPr lang="en-MY" sz="1400" dirty="0"/>
              <a:t>: NCGC; </a:t>
            </a:r>
            <a:r>
              <a:rPr lang="en-MY" sz="1400" dirty="0" smtClean="0"/>
              <a:t>2014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    218. The National Collaborating Centre for Chronic Conditions. </a:t>
            </a:r>
            <a:r>
              <a:rPr lang="en-MY" sz="1400" dirty="0" smtClean="0"/>
              <a:t>London</a:t>
            </a:r>
            <a:r>
              <a:rPr lang="en-MY" sz="1400" dirty="0"/>
              <a:t>: RCP; 2004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0654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Visual problems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1670" cy="4873752"/>
          </a:xfrm>
        </p:spPr>
        <p:txBody>
          <a:bodyPr/>
          <a:lstStyle/>
          <a:p>
            <a:r>
              <a:rPr lang="en-MY" sz="2800" dirty="0"/>
              <a:t>Oropharyngeal dysphagia affects between </a:t>
            </a:r>
            <a:r>
              <a:rPr lang="en-MY" sz="2800" b="1" u="sng" dirty="0"/>
              <a:t>30</a:t>
            </a:r>
            <a:r>
              <a:rPr lang="en-MY" sz="2800" b="1" u="sng" dirty="0" smtClean="0"/>
              <a:t>% &amp; </a:t>
            </a:r>
            <a:r>
              <a:rPr lang="en-MY" sz="2800" b="1" u="sng" dirty="0"/>
              <a:t>65%</a:t>
            </a:r>
            <a:r>
              <a:rPr lang="en-MY" sz="2800" dirty="0"/>
              <a:t> of MS patients. It is associated with increased morbidity </a:t>
            </a:r>
            <a:r>
              <a:rPr lang="en-MY" sz="2800" dirty="0" smtClean="0"/>
              <a:t>&amp; mortality </a:t>
            </a:r>
            <a:r>
              <a:rPr lang="en-MY" sz="2800" dirty="0"/>
              <a:t>due to complications </a:t>
            </a:r>
            <a:r>
              <a:rPr lang="en-MY" sz="2800" dirty="0" smtClean="0"/>
              <a:t>e.g.  </a:t>
            </a:r>
            <a:r>
              <a:rPr lang="en-MY" sz="2800" dirty="0"/>
              <a:t>malnutrition </a:t>
            </a:r>
            <a:r>
              <a:rPr lang="en-MY" sz="2800" dirty="0" smtClean="0"/>
              <a:t>&amp; bronchopneumonia.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  <a:p>
            <a:endParaRPr lang="en-MY" sz="2000" dirty="0"/>
          </a:p>
          <a:p>
            <a:r>
              <a:rPr lang="en-MY" sz="2800" dirty="0" smtClean="0"/>
              <a:t>Goals </a:t>
            </a:r>
            <a:r>
              <a:rPr lang="en-MY" sz="2800" dirty="0"/>
              <a:t>of </a:t>
            </a:r>
            <a:r>
              <a:rPr lang="en-MY" sz="2800" dirty="0" smtClean="0"/>
              <a:t>management: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  <a:p>
            <a:pPr marL="639763" lvl="1" indent="-374650"/>
            <a:r>
              <a:rPr lang="en-MY" sz="2400" dirty="0"/>
              <a:t>Restore ability to take normal diet</a:t>
            </a:r>
          </a:p>
          <a:p>
            <a:pPr marL="639763" lvl="1" indent="-374650"/>
            <a:r>
              <a:rPr lang="en-MY" sz="2400" dirty="0"/>
              <a:t>Improve nutritional status</a:t>
            </a:r>
          </a:p>
          <a:p>
            <a:pPr marL="639763" lvl="1" indent="-374650"/>
            <a:r>
              <a:rPr lang="en-MY" sz="2400" dirty="0"/>
              <a:t>Prevent morbidity &amp; mortality </a:t>
            </a:r>
            <a:r>
              <a:rPr lang="en-MY" sz="2400" dirty="0" smtClean="0"/>
              <a:t>e.g. </a:t>
            </a:r>
            <a:r>
              <a:rPr lang="en-MY" sz="2400" dirty="0"/>
              <a:t>aspiration pneumonia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Swallowing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45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1670" cy="4873752"/>
          </a:xfrm>
        </p:spPr>
        <p:txBody>
          <a:bodyPr/>
          <a:lstStyle/>
          <a:p>
            <a:r>
              <a:rPr lang="en-MY" sz="2800" dirty="0" smtClean="0"/>
              <a:t>Evaluation - </a:t>
            </a:r>
            <a:r>
              <a:rPr lang="en-MY" sz="2800" dirty="0"/>
              <a:t>bedside, flexible endoscopic evaluation of swallowing (FEES), oesophageal </a:t>
            </a:r>
            <a:r>
              <a:rPr lang="en-MY" sz="2800" dirty="0" smtClean="0"/>
              <a:t>manometry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  <a:p>
            <a:pPr marL="0" indent="0">
              <a:buNone/>
            </a:pPr>
            <a:endParaRPr lang="en-MY" sz="2000" dirty="0"/>
          </a:p>
          <a:p>
            <a:r>
              <a:rPr lang="en-MY" sz="2800" dirty="0"/>
              <a:t>Specific </a:t>
            </a:r>
            <a:r>
              <a:rPr lang="en-MY" sz="2800" dirty="0" smtClean="0"/>
              <a:t>strategies:</a:t>
            </a:r>
            <a:r>
              <a:rPr lang="en-MY" sz="2800" baseline="30000" dirty="0" smtClean="0"/>
              <a:t>212</a:t>
            </a:r>
          </a:p>
          <a:p>
            <a:pPr marL="639763" lvl="1" indent="-374650"/>
            <a:r>
              <a:rPr lang="en-MY" sz="2400" dirty="0" smtClean="0"/>
              <a:t>Restorative - </a:t>
            </a:r>
            <a:r>
              <a:rPr lang="en-MY" sz="2400" dirty="0" err="1"/>
              <a:t>oromotor</a:t>
            </a:r>
            <a:r>
              <a:rPr lang="en-MY" sz="2400" dirty="0"/>
              <a:t> stimulation, head elevation </a:t>
            </a:r>
            <a:r>
              <a:rPr lang="en-MY" sz="2400" dirty="0" smtClean="0"/>
              <a:t>exercise </a:t>
            </a:r>
          </a:p>
          <a:p>
            <a:pPr marL="639763" lvl="1" indent="-374650"/>
            <a:r>
              <a:rPr lang="en-MY" sz="2400" dirty="0" smtClean="0"/>
              <a:t>Compensatory - </a:t>
            </a:r>
            <a:r>
              <a:rPr lang="en-MY" sz="2400" dirty="0"/>
              <a:t>double swallow, effortful swallow, Mendelsohn </a:t>
            </a:r>
            <a:r>
              <a:rPr lang="en-MY" sz="2400" dirty="0" smtClean="0"/>
              <a:t>manoeuvre</a:t>
            </a:r>
          </a:p>
          <a:p>
            <a:pPr marL="639763" lvl="1" indent="-374650"/>
            <a:r>
              <a:rPr lang="en-MY" sz="2400" dirty="0" smtClean="0"/>
              <a:t>Adaptive - </a:t>
            </a:r>
            <a:r>
              <a:rPr lang="en-MY" sz="2400" dirty="0"/>
              <a:t>food </a:t>
            </a:r>
            <a:r>
              <a:rPr lang="en-MY" sz="2400" dirty="0" smtClean="0"/>
              <a:t>consistency </a:t>
            </a:r>
            <a:r>
              <a:rPr lang="en-MY" sz="2400" dirty="0"/>
              <a:t>adjustments </a:t>
            </a:r>
            <a:r>
              <a:rPr lang="en-MY" sz="2400" dirty="0" smtClean="0"/>
              <a:t>e.g. </a:t>
            </a:r>
            <a:r>
              <a:rPr lang="en-MY" sz="2400" dirty="0"/>
              <a:t>nectar, honey, porridge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Swallowing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9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825484"/>
            <a:ext cx="7957931" cy="4873752"/>
          </a:xfrm>
        </p:spPr>
        <p:txBody>
          <a:bodyPr>
            <a:normAutofit/>
          </a:bodyPr>
          <a:lstStyle/>
          <a:p>
            <a:r>
              <a:rPr lang="en-MY" sz="2800" dirty="0"/>
              <a:t>Other swallowing therapies</a:t>
            </a:r>
            <a:endParaRPr lang="en-MY" sz="2800" dirty="0" smtClean="0"/>
          </a:p>
          <a:p>
            <a:pPr marL="639763" lvl="1" indent="-374650"/>
            <a:r>
              <a:rPr lang="en-MY" sz="2400" dirty="0" smtClean="0"/>
              <a:t>BTX </a:t>
            </a:r>
            <a:r>
              <a:rPr lang="en-MY" sz="2400" dirty="0"/>
              <a:t>A injection is safe </a:t>
            </a:r>
            <a:r>
              <a:rPr lang="en-MY" sz="2400" dirty="0" smtClean="0"/>
              <a:t>&amp; </a:t>
            </a:r>
            <a:r>
              <a:rPr lang="en-MY" sz="2400" dirty="0"/>
              <a:t>may benefit </a:t>
            </a:r>
            <a:r>
              <a:rPr lang="en-MY" sz="2400" dirty="0" err="1"/>
              <a:t>dysphagic</a:t>
            </a:r>
            <a:r>
              <a:rPr lang="en-MY" sz="2400" dirty="0"/>
              <a:t> MS patients associated with upper oesophageal sphincter </a:t>
            </a:r>
            <a:r>
              <a:rPr lang="en-MY" sz="2400" dirty="0" smtClean="0"/>
              <a:t>hyperactivity.</a:t>
            </a:r>
            <a:r>
              <a:rPr lang="en-MY" sz="2400" baseline="30000" dirty="0" smtClean="0"/>
              <a:t>23</a:t>
            </a:r>
            <a:r>
              <a:rPr lang="en-MY" sz="2500" baseline="30000" dirty="0" smtClean="0"/>
              <a:t>7</a:t>
            </a:r>
            <a:endParaRPr lang="en-MY" sz="2500" baseline="30000" dirty="0"/>
          </a:p>
          <a:p>
            <a:endParaRPr lang="en-MY" sz="2000" dirty="0"/>
          </a:p>
          <a:p>
            <a:pPr lvl="1"/>
            <a:r>
              <a:rPr lang="en-MY" sz="2400" dirty="0"/>
              <a:t>Tube feeding </a:t>
            </a:r>
            <a:endParaRPr lang="en-MY" sz="2400" dirty="0" smtClean="0"/>
          </a:p>
          <a:p>
            <a:pPr lvl="2" indent="-292100"/>
            <a:r>
              <a:rPr lang="en-MY" sz="2000" dirty="0" smtClean="0"/>
              <a:t>If </a:t>
            </a:r>
            <a:r>
              <a:rPr lang="en-MY" sz="2000" dirty="0"/>
              <a:t>the need is </a:t>
            </a:r>
            <a:r>
              <a:rPr lang="en-MY" sz="2000" dirty="0" smtClean="0"/>
              <a:t>short-term</a:t>
            </a:r>
            <a:r>
              <a:rPr lang="en-MY" sz="2000" dirty="0"/>
              <a:t>, nasogastric tube feeding is </a:t>
            </a:r>
            <a:r>
              <a:rPr lang="en-MY" sz="2000" dirty="0" smtClean="0"/>
              <a:t>utilised. </a:t>
            </a:r>
            <a:r>
              <a:rPr lang="en-MY" sz="2000" dirty="0" err="1" smtClean="0"/>
              <a:t>Percutaneousgastrostomy</a:t>
            </a:r>
            <a:r>
              <a:rPr lang="en-MY" sz="2000" dirty="0" smtClean="0"/>
              <a:t> </a:t>
            </a:r>
            <a:r>
              <a:rPr lang="en-MY" sz="2000" dirty="0"/>
              <a:t>is preferred in chronic </a:t>
            </a:r>
            <a:r>
              <a:rPr lang="en-MY" sz="2000" dirty="0" smtClean="0"/>
              <a:t>cases.</a:t>
            </a:r>
            <a:r>
              <a:rPr lang="en-MY" sz="2000" baseline="30000" dirty="0" smtClean="0"/>
              <a:t>212</a:t>
            </a:r>
            <a:endParaRPr lang="en-MY" sz="2000" baseline="30000" dirty="0"/>
          </a:p>
          <a:p>
            <a:endParaRPr lang="en-MY" sz="2000" dirty="0" smtClean="0"/>
          </a:p>
          <a:p>
            <a:pPr marL="0" indent="0">
              <a:buNone/>
            </a:pPr>
            <a:r>
              <a:rPr lang="en-MY" sz="1400" dirty="0"/>
              <a:t>   </a:t>
            </a:r>
            <a:r>
              <a:rPr lang="en-MY" sz="1400" dirty="0" smtClean="0"/>
              <a:t>      237</a:t>
            </a:r>
            <a:r>
              <a:rPr lang="en-MY" sz="1400" dirty="0"/>
              <a:t>. </a:t>
            </a:r>
            <a:r>
              <a:rPr lang="en-MY" sz="1400" dirty="0" err="1"/>
              <a:t>Restivo</a:t>
            </a:r>
            <a:r>
              <a:rPr lang="en-MY" sz="1400" dirty="0"/>
              <a:t> DA,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Eur</a:t>
            </a:r>
            <a:r>
              <a:rPr lang="en-MY" sz="1400" dirty="0" smtClean="0"/>
              <a:t> </a:t>
            </a:r>
            <a:r>
              <a:rPr lang="en-MY" sz="1400" dirty="0"/>
              <a:t>J Neurol. 2011;18(3):486-490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0654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Swallowing</a:t>
            </a:r>
            <a:r>
              <a:rPr lang="en-US" sz="2000" b="1" dirty="0" smtClean="0">
                <a:solidFill>
                  <a:schemeClr val="tx1"/>
                </a:solidFill>
              </a:rPr>
              <a:t>-3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426" cy="4873752"/>
          </a:xfrm>
        </p:spPr>
        <p:txBody>
          <a:bodyPr>
            <a:noAutofit/>
          </a:bodyPr>
          <a:lstStyle/>
          <a:p>
            <a:r>
              <a:rPr lang="en-MY" sz="2800" dirty="0"/>
              <a:t>Slurred speech (dysarthria), including spastic </a:t>
            </a:r>
            <a:r>
              <a:rPr lang="en-MY" sz="2800" dirty="0" smtClean="0"/>
              <a:t>&amp; </a:t>
            </a:r>
            <a:r>
              <a:rPr lang="en-MY" sz="2800" dirty="0"/>
              <a:t>ataxic components, occurs in </a:t>
            </a:r>
            <a:r>
              <a:rPr lang="en-MY" sz="2800" b="1" u="sng" dirty="0"/>
              <a:t>40% </a:t>
            </a:r>
            <a:r>
              <a:rPr lang="en-MY" sz="2800" dirty="0"/>
              <a:t>to</a:t>
            </a:r>
            <a:r>
              <a:rPr lang="en-MY" sz="2800" b="1" u="sng" dirty="0"/>
              <a:t> 50%</a:t>
            </a:r>
            <a:r>
              <a:rPr lang="en-MY" sz="2800" dirty="0"/>
              <a:t> of MS </a:t>
            </a:r>
            <a:r>
              <a:rPr lang="en-MY" sz="2800" dirty="0" smtClean="0"/>
              <a:t>patients.</a:t>
            </a:r>
            <a:r>
              <a:rPr lang="en-MY" sz="2800" baseline="30000" dirty="0" smtClean="0"/>
              <a:t>212</a:t>
            </a:r>
            <a:endParaRPr lang="en-MY" sz="2800" dirty="0"/>
          </a:p>
          <a:p>
            <a:pPr marL="0" indent="0">
              <a:buNone/>
            </a:pPr>
            <a:endParaRPr lang="en-MY" sz="1200" dirty="0"/>
          </a:p>
          <a:p>
            <a:r>
              <a:rPr lang="en-MY" sz="2800" dirty="0"/>
              <a:t>It occurs because of difficulty in controlling the quality of </a:t>
            </a:r>
            <a:r>
              <a:rPr lang="en-MY" sz="2800" dirty="0" smtClean="0"/>
              <a:t>voice &amp; </a:t>
            </a:r>
            <a:r>
              <a:rPr lang="en-MY" sz="2800" dirty="0"/>
              <a:t>in articulating words due to motor impairment in the muscles controlling speech, insufficient subglottal pressure </a:t>
            </a:r>
            <a:r>
              <a:rPr lang="en-MY" sz="2800" dirty="0" smtClean="0"/>
              <a:t>&amp; </a:t>
            </a:r>
            <a:r>
              <a:rPr lang="en-MY" sz="2800" dirty="0"/>
              <a:t>weakened expiratory </a:t>
            </a:r>
            <a:r>
              <a:rPr lang="en-MY" sz="2800" dirty="0" smtClean="0"/>
              <a:t>&amp;/or </a:t>
            </a:r>
            <a:r>
              <a:rPr lang="en-MY" sz="2800" dirty="0"/>
              <a:t>laryngeal </a:t>
            </a:r>
            <a:r>
              <a:rPr lang="en-MY" sz="2800" dirty="0" smtClean="0"/>
              <a:t>muscles.</a:t>
            </a:r>
            <a:r>
              <a:rPr lang="en-MY" sz="2800" baseline="30000" dirty="0" smtClean="0"/>
              <a:t>238</a:t>
            </a:r>
          </a:p>
          <a:p>
            <a:endParaRPr lang="en-MY" sz="1200" dirty="0"/>
          </a:p>
          <a:p>
            <a:pPr marL="0" indent="0">
              <a:buNone/>
            </a:pPr>
            <a:r>
              <a:rPr lang="en-MY" sz="2800" baseline="30000" dirty="0" smtClean="0"/>
              <a:t>    </a:t>
            </a:r>
            <a:r>
              <a:rPr lang="en-MY" sz="1400" dirty="0" smtClean="0"/>
              <a:t>238.</a:t>
            </a:r>
            <a:r>
              <a:rPr lang="en-MY" sz="1400" dirty="0"/>
              <a:t> Chiara T, </a:t>
            </a:r>
            <a:r>
              <a:rPr lang="en-MY" sz="1400" dirty="0" smtClean="0"/>
              <a:t>et al. </a:t>
            </a:r>
            <a:r>
              <a:rPr lang="en-MY" sz="1400" dirty="0" err="1" smtClean="0"/>
              <a:t>Neurorehabil</a:t>
            </a:r>
            <a:r>
              <a:rPr lang="en-MY" sz="1400" dirty="0" smtClean="0"/>
              <a:t> </a:t>
            </a:r>
            <a:r>
              <a:rPr lang="en-MY" sz="1400" dirty="0"/>
              <a:t>Neural Repair. 2007;21(3):239-249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Speech</a:t>
            </a:r>
            <a:endParaRPr lang="en-MY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20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85728"/>
            <a:ext cx="7931426" cy="4873752"/>
          </a:xfrm>
        </p:spPr>
        <p:txBody>
          <a:bodyPr>
            <a:noAutofit/>
          </a:bodyPr>
          <a:lstStyle/>
          <a:p>
            <a:r>
              <a:rPr lang="en-MY" sz="2800" dirty="0"/>
              <a:t>Language disturbance (aphasia) is rare in MS but may occur mostly in the context of severe cognitive </a:t>
            </a:r>
            <a:r>
              <a:rPr lang="en-MY" sz="2800" dirty="0" smtClean="0"/>
              <a:t>impairment</a:t>
            </a:r>
            <a:r>
              <a:rPr lang="en-MY" sz="2800" baseline="30000" dirty="0" smtClean="0"/>
              <a:t>212</a:t>
            </a:r>
            <a:r>
              <a:rPr lang="en-MY" sz="2800" dirty="0" smtClean="0"/>
              <a:t> </a:t>
            </a:r>
            <a:r>
              <a:rPr lang="en-MY" sz="2800" dirty="0"/>
              <a:t>or rarely in the context of a relapse caused by a subcortical MS plaque </a:t>
            </a:r>
            <a:r>
              <a:rPr lang="en-MY" sz="2800" dirty="0" smtClean="0"/>
              <a:t>&amp; </a:t>
            </a:r>
            <a:r>
              <a:rPr lang="en-MY" sz="2800" dirty="0" err="1" smtClean="0"/>
              <a:t>perfocal</a:t>
            </a:r>
            <a:r>
              <a:rPr lang="en-MY" sz="2800" dirty="0" smtClean="0"/>
              <a:t> oedema</a:t>
            </a:r>
            <a:r>
              <a:rPr lang="en-MY" sz="2800" dirty="0"/>
              <a:t>.</a:t>
            </a:r>
          </a:p>
          <a:p>
            <a:endParaRPr lang="en-MY" sz="2000" dirty="0"/>
          </a:p>
          <a:p>
            <a:r>
              <a:rPr lang="en-MY" sz="2800" dirty="0"/>
              <a:t>Cognitive </a:t>
            </a:r>
            <a:r>
              <a:rPr lang="en-MY" sz="2800" dirty="0" smtClean="0"/>
              <a:t>&amp; </a:t>
            </a:r>
            <a:r>
              <a:rPr lang="en-MY" sz="2800" dirty="0"/>
              <a:t>behavioural impairment, fatigue, pain </a:t>
            </a:r>
            <a:r>
              <a:rPr lang="en-MY" sz="2800" dirty="0" smtClean="0"/>
              <a:t>&amp; </a:t>
            </a:r>
            <a:r>
              <a:rPr lang="en-MY" sz="2800" dirty="0"/>
              <a:t>emotional disturbances, </a:t>
            </a:r>
            <a:r>
              <a:rPr lang="en-MY" sz="2800" dirty="0" smtClean="0"/>
              <a:t>&amp; </a:t>
            </a:r>
            <a:r>
              <a:rPr lang="en-MY" sz="2800" dirty="0"/>
              <a:t>common drugs in MS may also impair </a:t>
            </a:r>
            <a:r>
              <a:rPr lang="en-MY" sz="2800" dirty="0" smtClean="0"/>
              <a:t>speech.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18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54150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Speech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0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931500"/>
            <a:ext cx="7984435" cy="4230757"/>
          </a:xfrm>
        </p:spPr>
        <p:txBody>
          <a:bodyPr>
            <a:normAutofit/>
          </a:bodyPr>
          <a:lstStyle/>
          <a:p>
            <a:r>
              <a:rPr lang="en-MY" dirty="0"/>
              <a:t>Goals of the intervention are to increase speech intelligibility </a:t>
            </a:r>
            <a:r>
              <a:rPr lang="en-MY" dirty="0" smtClean="0"/>
              <a:t>&amp; </a:t>
            </a:r>
            <a:r>
              <a:rPr lang="en-MY" dirty="0"/>
              <a:t>functional communication, depending on the stage of </a:t>
            </a:r>
            <a:r>
              <a:rPr lang="en-MY" dirty="0" smtClean="0"/>
              <a:t>dysarthria.</a:t>
            </a:r>
            <a:r>
              <a:rPr lang="en-MY" baseline="30000" dirty="0" smtClean="0"/>
              <a:t>212</a:t>
            </a:r>
            <a:endParaRPr lang="en-US" baseline="30000" dirty="0" smtClean="0"/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The type of speech therapy interventions used to improve the respiratory </a:t>
            </a:r>
            <a:r>
              <a:rPr lang="en-MY" dirty="0" smtClean="0"/>
              <a:t>&amp; </a:t>
            </a:r>
            <a:r>
              <a:rPr lang="en-MY" dirty="0" err="1"/>
              <a:t>phonatory</a:t>
            </a:r>
            <a:r>
              <a:rPr lang="en-MY" dirty="0"/>
              <a:t> functions in MS patients include the intensive Lee Silverman Voice Treatment. Other interventions are expiratory muscle strength training, breath control exercises, accent method </a:t>
            </a:r>
            <a:r>
              <a:rPr lang="en-MY" dirty="0" smtClean="0"/>
              <a:t>&amp; </a:t>
            </a:r>
            <a:r>
              <a:rPr lang="en-MY" dirty="0"/>
              <a:t>breath pattering, </a:t>
            </a:r>
            <a:r>
              <a:rPr lang="en-MY" dirty="0" smtClean="0"/>
              <a:t>&amp; music therapy.</a:t>
            </a:r>
            <a:r>
              <a:rPr lang="en-MY" baseline="30000" dirty="0" smtClean="0"/>
              <a:t>212</a:t>
            </a:r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19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433662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Speech</a:t>
            </a:r>
            <a:r>
              <a:rPr lang="en-US" sz="2000" b="1" dirty="0" smtClean="0">
                <a:solidFill>
                  <a:schemeClr val="tx1"/>
                </a:solidFill>
              </a:rPr>
              <a:t>-3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Learning objectives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426" cy="4873752"/>
          </a:xfrm>
        </p:spPr>
        <p:txBody>
          <a:bodyPr/>
          <a:lstStyle/>
          <a:p>
            <a:r>
              <a:rPr lang="en-MY" sz="2800" dirty="0" smtClean="0"/>
              <a:t>To </a:t>
            </a:r>
            <a:r>
              <a:rPr lang="en-MY" sz="2800" dirty="0"/>
              <a:t>understand the </a:t>
            </a:r>
            <a:r>
              <a:rPr lang="en-MY" sz="2800" dirty="0" smtClean="0"/>
              <a:t>concept of rehabilitation in MS</a:t>
            </a:r>
          </a:p>
          <a:p>
            <a:pPr marL="0" indent="0">
              <a:buNone/>
            </a:pPr>
            <a:endParaRPr lang="en-MY" sz="2000" dirty="0" smtClean="0"/>
          </a:p>
          <a:p>
            <a:r>
              <a:rPr lang="en-MY" sz="2800" dirty="0" smtClean="0"/>
              <a:t>To understand the prevalence of specific MS-related symptoms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sz="2800" dirty="0" smtClean="0"/>
              <a:t>To </a:t>
            </a:r>
            <a:r>
              <a:rPr lang="en-MY" sz="2800" dirty="0"/>
              <a:t>understand treatment </a:t>
            </a:r>
            <a:r>
              <a:rPr lang="en-MY" sz="2800" dirty="0" smtClean="0"/>
              <a:t>concept of each MS specific symptoms</a:t>
            </a:r>
            <a:endParaRPr lang="en-MY" sz="28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10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865240"/>
            <a:ext cx="7984435" cy="4133850"/>
          </a:xfrm>
        </p:spPr>
        <p:txBody>
          <a:bodyPr>
            <a:normAutofit/>
          </a:bodyPr>
          <a:lstStyle/>
          <a:p>
            <a:r>
              <a:rPr lang="en-MY" sz="2800" dirty="0"/>
              <a:t>A variety of techniques has been used to improve rate, prosody </a:t>
            </a:r>
            <a:r>
              <a:rPr lang="en-MY" sz="2800" dirty="0" smtClean="0"/>
              <a:t>&amp; </a:t>
            </a:r>
            <a:r>
              <a:rPr lang="en-MY" sz="2800" dirty="0"/>
              <a:t>articulation </a:t>
            </a:r>
            <a:r>
              <a:rPr lang="en-MY" sz="2800" dirty="0" smtClean="0"/>
              <a:t>e.g. </a:t>
            </a:r>
            <a:r>
              <a:rPr lang="en-MY" sz="2800" dirty="0"/>
              <a:t>external pacing devices, computer training, behavioural instructions </a:t>
            </a:r>
            <a:r>
              <a:rPr lang="en-MY" sz="2800" dirty="0" smtClean="0"/>
              <a:t>&amp; biofeedback.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  <a:p>
            <a:endParaRPr lang="en-MY" sz="2000" dirty="0"/>
          </a:p>
          <a:p>
            <a:r>
              <a:rPr lang="en-MY" sz="2800" dirty="0"/>
              <a:t>Other augmentation methods include using letter or communication boards </a:t>
            </a:r>
            <a:r>
              <a:rPr lang="en-MY" sz="2800" dirty="0" smtClean="0"/>
              <a:t>&amp; </a:t>
            </a:r>
            <a:r>
              <a:rPr lang="en-MY" sz="2800" dirty="0"/>
              <a:t>microcomputers with synthetic voice </a:t>
            </a:r>
            <a:r>
              <a:rPr lang="en-MY" sz="2800" dirty="0" smtClean="0"/>
              <a:t>output.</a:t>
            </a:r>
            <a:r>
              <a:rPr lang="en-MY" sz="2800" baseline="30000" dirty="0" smtClean="0"/>
              <a:t>212</a:t>
            </a:r>
            <a:endParaRPr lang="en-MY" sz="2800" baseline="30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20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407158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Speech</a:t>
            </a:r>
            <a:r>
              <a:rPr lang="en-US" sz="2000" b="1" dirty="0" smtClean="0">
                <a:solidFill>
                  <a:schemeClr val="tx1"/>
                </a:solidFill>
              </a:rPr>
              <a:t>-4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4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51988"/>
            <a:ext cx="7918174" cy="4601821"/>
          </a:xfrm>
        </p:spPr>
        <p:txBody>
          <a:bodyPr>
            <a:normAutofit fontScale="92500" lnSpcReduction="10000"/>
          </a:bodyPr>
          <a:lstStyle/>
          <a:p>
            <a:pPr defTabSz="914400"/>
            <a:r>
              <a:rPr lang="en-MY" sz="2600" dirty="0"/>
              <a:t>A</a:t>
            </a:r>
            <a:r>
              <a:rPr lang="en-US" sz="2600" dirty="0"/>
              <a:t>bout </a:t>
            </a:r>
            <a:r>
              <a:rPr lang="en-US" sz="2600" b="1" u="sng" dirty="0"/>
              <a:t>75% </a:t>
            </a:r>
            <a:r>
              <a:rPr lang="en-US" sz="2600" dirty="0"/>
              <a:t>of patients with MS have bladder </a:t>
            </a:r>
            <a:r>
              <a:rPr lang="en-US" sz="2600" dirty="0" smtClean="0"/>
              <a:t>dysfunction.</a:t>
            </a:r>
            <a:r>
              <a:rPr lang="en-MY" sz="2600" baseline="30000" dirty="0" smtClean="0"/>
              <a:t>239</a:t>
            </a:r>
            <a:r>
              <a:rPr lang="en-US" sz="2600" dirty="0" smtClean="0"/>
              <a:t> </a:t>
            </a:r>
            <a:endParaRPr lang="en-US" sz="2600" dirty="0"/>
          </a:p>
          <a:p>
            <a:pPr marL="0" indent="0" defTabSz="914400">
              <a:buNone/>
            </a:pPr>
            <a:endParaRPr lang="en-US" sz="2200" dirty="0"/>
          </a:p>
          <a:p>
            <a:pPr defTabSz="914400"/>
            <a:r>
              <a:rPr lang="en-US" sz="2600" dirty="0"/>
              <a:t>Symptoms may vary according to the severity of </a:t>
            </a:r>
            <a:r>
              <a:rPr lang="en-US" sz="2600" dirty="0" smtClean="0"/>
              <a:t> </a:t>
            </a:r>
            <a:r>
              <a:rPr lang="en-US" sz="2600" dirty="0"/>
              <a:t>neurological disability. </a:t>
            </a:r>
          </a:p>
          <a:p>
            <a:pPr marL="0" indent="0" defTabSz="914400">
              <a:buNone/>
            </a:pPr>
            <a:endParaRPr lang="en-US" sz="2200" dirty="0"/>
          </a:p>
          <a:p>
            <a:pPr defTabSz="914400"/>
            <a:r>
              <a:rPr lang="en-US" sz="2600" dirty="0"/>
              <a:t>Symptoms of incontinence is reported to occur in 49%, urgency </a:t>
            </a:r>
            <a:r>
              <a:rPr lang="en-US" sz="2600" dirty="0" smtClean="0"/>
              <a:t>&amp; </a:t>
            </a:r>
            <a:r>
              <a:rPr lang="en-US" sz="2600" dirty="0"/>
              <a:t>frequency in 32</a:t>
            </a:r>
            <a:r>
              <a:rPr lang="en-US" sz="2600" dirty="0" smtClean="0"/>
              <a:t>%, &amp; </a:t>
            </a:r>
            <a:r>
              <a:rPr lang="en-US" sz="2600" dirty="0"/>
              <a:t>hesitancy-retention in 19% of MS patients with bladder </a:t>
            </a:r>
            <a:r>
              <a:rPr lang="en-US" sz="2600" dirty="0" smtClean="0"/>
              <a:t>dysfunction.</a:t>
            </a:r>
            <a:r>
              <a:rPr lang="en-MY" sz="2600" baseline="30000" dirty="0" smtClean="0"/>
              <a:t>240 </a:t>
            </a:r>
            <a:r>
              <a:rPr lang="en-MY" sz="2600" dirty="0" smtClean="0"/>
              <a:t> </a:t>
            </a:r>
          </a:p>
          <a:p>
            <a:pPr marL="0" indent="0" defTabSz="914400">
              <a:buNone/>
            </a:pPr>
            <a:endParaRPr lang="en-MY" sz="22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600" dirty="0" smtClean="0"/>
              <a:t>     239. Fowler </a:t>
            </a:r>
            <a:r>
              <a:rPr lang="en-MY" sz="1600" dirty="0"/>
              <a:t>CJ, </a:t>
            </a:r>
            <a:r>
              <a:rPr lang="en-MY" sz="1600" dirty="0" smtClean="0"/>
              <a:t>et </a:t>
            </a:r>
            <a:r>
              <a:rPr lang="en-MY" sz="1600" dirty="0"/>
              <a:t>al. </a:t>
            </a:r>
            <a:r>
              <a:rPr lang="en-MY" sz="1600" dirty="0" smtClean="0"/>
              <a:t>J </a:t>
            </a:r>
            <a:r>
              <a:rPr lang="en-MY" sz="1600" dirty="0" err="1"/>
              <a:t>Neurol</a:t>
            </a:r>
            <a:r>
              <a:rPr lang="en-MY" sz="1600" dirty="0"/>
              <a:t> </a:t>
            </a:r>
            <a:r>
              <a:rPr lang="en-MY" sz="1600" dirty="0" err="1"/>
              <a:t>Neurosurg</a:t>
            </a:r>
            <a:r>
              <a:rPr lang="en-MY" sz="1600" dirty="0"/>
              <a:t> Psychiatry. 2009;80(5):</a:t>
            </a:r>
            <a:r>
              <a:rPr lang="en-MY" sz="1600" dirty="0" smtClean="0"/>
              <a:t>470-477</a:t>
            </a:r>
            <a:endParaRPr lang="en-MY" sz="16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600" dirty="0" smtClean="0"/>
              <a:t>     240. </a:t>
            </a:r>
            <a:r>
              <a:rPr lang="en-MY" sz="1600" dirty="0" err="1" smtClean="0"/>
              <a:t>Fernández</a:t>
            </a:r>
            <a:r>
              <a:rPr lang="en-MY" sz="1600" dirty="0" smtClean="0"/>
              <a:t> </a:t>
            </a:r>
            <a:r>
              <a:rPr lang="en-MY" sz="1600" dirty="0"/>
              <a:t>O. </a:t>
            </a:r>
            <a:r>
              <a:rPr lang="en-MY" sz="1600" dirty="0" smtClean="0"/>
              <a:t>J </a:t>
            </a:r>
            <a:r>
              <a:rPr lang="en-MY" sz="1600" dirty="0"/>
              <a:t>Neurol. 2002;249(1):1-8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21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420410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Bladder dysfunction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20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32527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Evaluation of </a:t>
            </a:r>
            <a:r>
              <a:rPr lang="en-MY" sz="3200" b="1" dirty="0">
                <a:solidFill>
                  <a:schemeClr val="tx1"/>
                </a:solidFill>
              </a:rPr>
              <a:t>b</a:t>
            </a:r>
            <a:r>
              <a:rPr lang="en-MY" sz="3200" b="1" dirty="0" smtClean="0">
                <a:solidFill>
                  <a:schemeClr val="tx1"/>
                </a:solidFill>
              </a:rPr>
              <a:t>ladder functio</a:t>
            </a:r>
            <a:r>
              <a:rPr lang="en-MY" sz="3200" b="1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21907"/>
            <a:ext cx="7891670" cy="5145158"/>
          </a:xfrm>
        </p:spPr>
        <p:txBody>
          <a:bodyPr>
            <a:normAutofit lnSpcReduction="10000"/>
          </a:bodyPr>
          <a:lstStyle/>
          <a:p>
            <a:r>
              <a:rPr lang="en-MY" sz="2800" dirty="0"/>
              <a:t>Detailed clinical history - symptoms of bladder dysfunction</a:t>
            </a:r>
          </a:p>
          <a:p>
            <a:pPr marL="639763" lvl="1" indent="-374650"/>
            <a:r>
              <a:rPr lang="en-MY" sz="2400" dirty="0"/>
              <a:t>Storage </a:t>
            </a:r>
            <a:r>
              <a:rPr lang="en-MY" sz="2400" dirty="0" smtClean="0"/>
              <a:t>symptoms - urgency</a:t>
            </a:r>
            <a:r>
              <a:rPr lang="en-MY" sz="2400" dirty="0"/>
              <a:t>, frequency, incontinence</a:t>
            </a:r>
          </a:p>
          <a:p>
            <a:pPr marL="639763" lvl="1" indent="-374650"/>
            <a:r>
              <a:rPr lang="en-MY" sz="2400" dirty="0"/>
              <a:t>Emptying symptoms- hesitancy, </a:t>
            </a:r>
            <a:r>
              <a:rPr lang="en-MY" sz="2400" dirty="0" smtClean="0"/>
              <a:t>retention, </a:t>
            </a:r>
            <a:r>
              <a:rPr lang="en-MY" sz="2400" dirty="0" err="1" smtClean="0"/>
              <a:t>nocturia</a:t>
            </a:r>
            <a:endParaRPr lang="en-MY" sz="2400" dirty="0"/>
          </a:p>
          <a:p>
            <a:pPr marL="365760" lvl="1" indent="0">
              <a:buNone/>
            </a:pPr>
            <a:endParaRPr lang="en-MY" sz="2000" dirty="0"/>
          </a:p>
          <a:p>
            <a:r>
              <a:rPr lang="en-MY" sz="2800" dirty="0"/>
              <a:t>Investigations</a:t>
            </a:r>
          </a:p>
          <a:p>
            <a:pPr marL="639763" lvl="1" indent="-374650"/>
            <a:r>
              <a:rPr lang="en-MY" sz="2400" dirty="0"/>
              <a:t>Bladder diary</a:t>
            </a:r>
          </a:p>
          <a:p>
            <a:pPr marL="639763" lvl="1" indent="-374650"/>
            <a:r>
              <a:rPr lang="en-MY" sz="2400" dirty="0"/>
              <a:t>UFEME</a:t>
            </a:r>
          </a:p>
          <a:p>
            <a:pPr marL="639763" lvl="1" indent="-374650"/>
            <a:r>
              <a:rPr lang="en-MY" sz="2400" dirty="0" smtClean="0"/>
              <a:t>Post-void residual volume (PVRV)</a:t>
            </a:r>
            <a:endParaRPr lang="en-MY" sz="2400" dirty="0"/>
          </a:p>
          <a:p>
            <a:pPr marL="639763" lvl="1" indent="-374650"/>
            <a:r>
              <a:rPr lang="en-MY" sz="2400" dirty="0"/>
              <a:t>Ultrasound KUB</a:t>
            </a:r>
          </a:p>
          <a:p>
            <a:pPr marL="639763" lvl="1" indent="-374650"/>
            <a:r>
              <a:rPr lang="en-MY" sz="2400" dirty="0" smtClean="0"/>
              <a:t>Video-</a:t>
            </a:r>
            <a:r>
              <a:rPr lang="en-MY" sz="2400" dirty="0" err="1" smtClean="0"/>
              <a:t>urodynamics</a:t>
            </a:r>
            <a:r>
              <a:rPr lang="en-MY" sz="2400" dirty="0" smtClean="0"/>
              <a:t> (gold </a:t>
            </a:r>
            <a:r>
              <a:rPr lang="en-MY" sz="2400" dirty="0"/>
              <a:t>standard)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78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23</a:t>
            </a:fld>
            <a:endParaRPr lang="en-US"/>
          </a:p>
        </p:txBody>
      </p:sp>
      <p:pic>
        <p:nvPicPr>
          <p:cNvPr id="5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75921" y="1549904"/>
            <a:ext cx="3004883" cy="4004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/>
          </p:cNvPicPr>
          <p:nvPr/>
        </p:nvPicPr>
        <p:blipFill>
          <a:blip r:embed="rId3"/>
          <a:srcRect l="9122" r="2798"/>
          <a:stretch>
            <a:fillRect/>
          </a:stretch>
        </p:blipFill>
        <p:spPr bwMode="auto">
          <a:xfrm>
            <a:off x="480246" y="1549903"/>
            <a:ext cx="4703480" cy="4004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endParaRPr lang="en-MY" sz="3200" b="1" dirty="0" smtClean="0">
              <a:solidFill>
                <a:schemeClr val="tx1"/>
              </a:solidFill>
            </a:endParaRPr>
          </a:p>
          <a:p>
            <a:pPr defTabSz="914400"/>
            <a:r>
              <a:rPr lang="en-MY" sz="3200" b="1" dirty="0" smtClean="0">
                <a:solidFill>
                  <a:schemeClr val="tx1"/>
                </a:solidFill>
              </a:rPr>
              <a:t>Bladder diary</a:t>
            </a:r>
            <a:endParaRPr lang="en-MY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02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851988"/>
            <a:ext cx="7957931" cy="4873752"/>
          </a:xfrm>
        </p:spPr>
        <p:txBody>
          <a:bodyPr/>
          <a:lstStyle/>
          <a:p>
            <a:r>
              <a:rPr lang="en-MY" sz="2800" dirty="0" smtClean="0"/>
              <a:t>Goals: </a:t>
            </a:r>
            <a:endParaRPr lang="en-MY" sz="2800" dirty="0"/>
          </a:p>
          <a:p>
            <a:pPr marL="639763" lvl="1" indent="-374650"/>
            <a:r>
              <a:rPr lang="en-MY" sz="2400" dirty="0"/>
              <a:t>Achieve adequate urinary </a:t>
            </a:r>
            <a:r>
              <a:rPr lang="en-MY" sz="2400" dirty="0" smtClean="0"/>
              <a:t>continence</a:t>
            </a:r>
            <a:endParaRPr lang="en-MY" sz="2400" dirty="0"/>
          </a:p>
          <a:p>
            <a:pPr marL="639763" lvl="1" indent="-374650"/>
            <a:r>
              <a:rPr lang="en-MY" sz="2400" dirty="0"/>
              <a:t>Prevent medical </a:t>
            </a:r>
            <a:r>
              <a:rPr lang="en-MY" sz="2400" dirty="0" smtClean="0"/>
              <a:t>complications</a:t>
            </a:r>
            <a:endParaRPr lang="en-MY" sz="2400" dirty="0"/>
          </a:p>
          <a:p>
            <a:endParaRPr lang="en-MY" sz="2000" dirty="0"/>
          </a:p>
          <a:p>
            <a:r>
              <a:rPr lang="en-MY" sz="2800" dirty="0" smtClean="0"/>
              <a:t>Principles:</a:t>
            </a:r>
            <a:endParaRPr lang="en-MY" sz="2800" dirty="0"/>
          </a:p>
          <a:p>
            <a:pPr marL="639763" lvl="1" indent="-282575"/>
            <a:r>
              <a:rPr lang="en-MY" sz="2400" dirty="0" smtClean="0"/>
              <a:t>Individualised</a:t>
            </a:r>
            <a:endParaRPr lang="en-MY" sz="2400" dirty="0"/>
          </a:p>
          <a:p>
            <a:pPr marL="639763" lvl="1" indent="-282575"/>
            <a:r>
              <a:rPr lang="en-MY" sz="2400" dirty="0"/>
              <a:t>Tailored to the severity of symptoms </a:t>
            </a:r>
            <a:r>
              <a:rPr lang="en-MY" sz="2400" dirty="0" smtClean="0"/>
              <a:t>&amp; </a:t>
            </a:r>
            <a:r>
              <a:rPr lang="en-MY" sz="2400" dirty="0"/>
              <a:t>disability, </a:t>
            </a:r>
            <a:r>
              <a:rPr lang="en-MY" sz="2400" dirty="0" smtClean="0"/>
              <a:t>&amp; </a:t>
            </a:r>
            <a:r>
              <a:rPr lang="en-MY" sz="2400" dirty="0"/>
              <a:t>results of </a:t>
            </a:r>
            <a:r>
              <a:rPr lang="en-MY" sz="2400" dirty="0" smtClean="0"/>
              <a:t>investigations</a:t>
            </a:r>
            <a:endParaRPr lang="en-MY" sz="2400" dirty="0"/>
          </a:p>
          <a:p>
            <a:pPr marL="639763" lvl="1" indent="-282575"/>
            <a:r>
              <a:rPr lang="en-MY" sz="2400" dirty="0"/>
              <a:t>Possible causes of clinical exacerbation </a:t>
            </a:r>
            <a:r>
              <a:rPr lang="en-MY" sz="2400" dirty="0" smtClean="0"/>
              <a:t>e.g. </a:t>
            </a:r>
            <a:r>
              <a:rPr lang="en-MY" sz="2400" dirty="0"/>
              <a:t>UTI should be treated.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 descr="http://www.worldkidneyfoundation.com/news/news_img/img_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3209" y="1922605"/>
            <a:ext cx="1980655" cy="1980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33662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Bladder dysfunction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507436"/>
            <a:ext cx="7997687" cy="5056314"/>
          </a:xfrm>
        </p:spPr>
        <p:txBody>
          <a:bodyPr>
            <a:normAutofit fontScale="92500"/>
          </a:bodyPr>
          <a:lstStyle/>
          <a:p>
            <a:r>
              <a:rPr lang="en-MY" sz="2600" dirty="0"/>
              <a:t>Non-pharmacological </a:t>
            </a:r>
            <a:r>
              <a:rPr lang="en-MY" sz="2600" dirty="0" smtClean="0"/>
              <a:t>intervention</a:t>
            </a:r>
            <a:r>
              <a:rPr lang="en-MY" sz="2600" baseline="30000" dirty="0" smtClean="0"/>
              <a:t>226, 239, 240</a:t>
            </a:r>
            <a:endParaRPr lang="en-MY" sz="2600" baseline="30000" dirty="0"/>
          </a:p>
          <a:p>
            <a:pPr marL="639763" lvl="1" indent="-374650"/>
            <a:r>
              <a:rPr lang="en-MY" sz="2200" dirty="0"/>
              <a:t>Fluid </a:t>
            </a:r>
            <a:r>
              <a:rPr lang="en-MY" sz="2200" dirty="0" smtClean="0"/>
              <a:t>management - generally</a:t>
            </a:r>
            <a:r>
              <a:rPr lang="en-MY" sz="2200" dirty="0"/>
              <a:t>, intake of 1 - 2 </a:t>
            </a:r>
            <a:r>
              <a:rPr lang="en-MY" sz="2200" dirty="0" smtClean="0"/>
              <a:t>litres/day</a:t>
            </a:r>
            <a:endParaRPr lang="en-MY" sz="2200" dirty="0"/>
          </a:p>
          <a:p>
            <a:pPr marL="639763" lvl="1" indent="-374650"/>
            <a:r>
              <a:rPr lang="en-MY" sz="2200" dirty="0"/>
              <a:t>Avoidance of caffeinated </a:t>
            </a:r>
            <a:r>
              <a:rPr lang="en-MY" sz="2200" dirty="0" smtClean="0"/>
              <a:t>drinks</a:t>
            </a:r>
            <a:endParaRPr lang="en-MY" sz="2200" dirty="0"/>
          </a:p>
          <a:p>
            <a:pPr marL="639763" lvl="1" indent="-374650"/>
            <a:r>
              <a:rPr lang="en-MY" sz="2200" dirty="0"/>
              <a:t>External collection devices use </a:t>
            </a:r>
            <a:r>
              <a:rPr lang="en-MY" sz="2200" dirty="0" smtClean="0"/>
              <a:t>e.g. </a:t>
            </a:r>
            <a:r>
              <a:rPr lang="en-MY" sz="2200" dirty="0"/>
              <a:t>condom/incontinence pads </a:t>
            </a:r>
          </a:p>
          <a:p>
            <a:pPr marL="639763" lvl="1" indent="-374650"/>
            <a:r>
              <a:rPr lang="en-MY" sz="2200" dirty="0"/>
              <a:t>Bladder retraining</a:t>
            </a:r>
          </a:p>
          <a:p>
            <a:pPr marL="639763" lvl="1" indent="-374650"/>
            <a:r>
              <a:rPr lang="en-MY" sz="2200" dirty="0"/>
              <a:t>Pelvic floor muscle exercises </a:t>
            </a:r>
          </a:p>
          <a:p>
            <a:pPr marL="639763" lvl="1" indent="-374650"/>
            <a:r>
              <a:rPr lang="en-MY" sz="2200" dirty="0"/>
              <a:t>Catheterisation</a:t>
            </a:r>
          </a:p>
          <a:p>
            <a:pPr marL="639763" lvl="1" indent="-374650"/>
            <a:r>
              <a:rPr lang="en-MY" sz="2200" dirty="0"/>
              <a:t>PVRV &gt;100 </a:t>
            </a:r>
            <a:r>
              <a:rPr lang="en-MY" sz="2200" dirty="0" smtClean="0"/>
              <a:t>ml - </a:t>
            </a:r>
            <a:r>
              <a:rPr lang="en-MY" sz="2200" dirty="0"/>
              <a:t>CISC or CIC  is indicated every 4 - 6 </a:t>
            </a:r>
            <a:r>
              <a:rPr lang="en-MY" sz="2200" dirty="0" smtClean="0"/>
              <a:t>hourly </a:t>
            </a:r>
            <a:endParaRPr lang="en-MY" sz="2200" dirty="0"/>
          </a:p>
          <a:p>
            <a:pPr marL="639763" lvl="1" indent="-374650"/>
            <a:r>
              <a:rPr lang="en-MY" sz="2200" dirty="0"/>
              <a:t>In refractory cases, suprapubic catheterisation is </a:t>
            </a:r>
            <a:r>
              <a:rPr lang="en-MY" sz="2200" dirty="0" smtClean="0"/>
              <a:t>preferred.</a:t>
            </a:r>
            <a:endParaRPr lang="en-MY" sz="2200" dirty="0"/>
          </a:p>
          <a:p>
            <a:r>
              <a:rPr lang="en-MY" sz="2600" dirty="0"/>
              <a:t>Pharmacological intervention</a:t>
            </a:r>
          </a:p>
          <a:p>
            <a:r>
              <a:rPr lang="en-MY" sz="2600" dirty="0"/>
              <a:t>Neuromodulation</a:t>
            </a:r>
          </a:p>
          <a:p>
            <a:r>
              <a:rPr lang="en-MY" sz="2600" dirty="0"/>
              <a:t>Surgical intervention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25</a:t>
            </a:fld>
            <a:endParaRPr lang="en-US"/>
          </a:p>
        </p:txBody>
      </p:sp>
      <p:pic>
        <p:nvPicPr>
          <p:cNvPr id="6" name="Picture 6" descr="http://www.yushinmed.com/images/pro1_5_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5425" y="5309869"/>
            <a:ext cx="1738013" cy="1359896"/>
          </a:xfrm>
          <a:prstGeom prst="rect">
            <a:avLst/>
          </a:prstGeom>
          <a:noFill/>
          <a:ln>
            <a:solidFill>
              <a:schemeClr val="accent4"/>
            </a:solidFill>
          </a:ln>
          <a:ex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34882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Bladder dysfunction</a:t>
            </a:r>
            <a:r>
              <a:rPr lang="en-US" sz="2000" b="1" dirty="0" smtClean="0">
                <a:solidFill>
                  <a:schemeClr val="tx1"/>
                </a:solidFill>
              </a:rPr>
              <a:t>-3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512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79441"/>
            <a:ext cx="7944678" cy="5698434"/>
          </a:xfrm>
        </p:spPr>
        <p:txBody>
          <a:bodyPr>
            <a:normAutofit/>
          </a:bodyPr>
          <a:lstStyle/>
          <a:p>
            <a:pPr lvl="0"/>
            <a:r>
              <a:rPr lang="en-US" sz="2800" dirty="0"/>
              <a:t>Pharmacological </a:t>
            </a:r>
            <a:r>
              <a:rPr lang="en-US" sz="2800" dirty="0" smtClean="0"/>
              <a:t>intervention</a:t>
            </a:r>
            <a:r>
              <a:rPr lang="en-US" sz="2800" baseline="30000" dirty="0" smtClean="0"/>
              <a:t> </a:t>
            </a:r>
            <a:endParaRPr lang="en-MY" sz="2800" dirty="0"/>
          </a:p>
          <a:p>
            <a:pPr marL="639763" lvl="1" indent="-374650"/>
            <a:r>
              <a:rPr lang="en-US" sz="2400" b="1" u="sng" dirty="0"/>
              <a:t>Anti-</a:t>
            </a:r>
            <a:r>
              <a:rPr lang="en-US" sz="2400" b="1" u="sng" dirty="0" err="1"/>
              <a:t>cholinergics</a:t>
            </a:r>
            <a:r>
              <a:rPr lang="en-US" sz="2400" dirty="0"/>
              <a:t> </a:t>
            </a:r>
            <a:r>
              <a:rPr lang="en-MY" sz="2400" dirty="0" smtClean="0"/>
              <a:t>e.g. </a:t>
            </a:r>
            <a:r>
              <a:rPr lang="en-MY" sz="2400" dirty="0" err="1"/>
              <a:t>oxybutinin</a:t>
            </a:r>
            <a:r>
              <a:rPr lang="en-MY" sz="2400" dirty="0"/>
              <a:t>, </a:t>
            </a:r>
            <a:r>
              <a:rPr lang="en-MY" sz="2400" dirty="0" err="1"/>
              <a:t>tolterodine</a:t>
            </a:r>
            <a:r>
              <a:rPr lang="en-MY" sz="2400" dirty="0"/>
              <a:t> </a:t>
            </a:r>
            <a:r>
              <a:rPr lang="en-MY" sz="2400" dirty="0" err="1"/>
              <a:t>tartarate</a:t>
            </a:r>
            <a:r>
              <a:rPr lang="en-MY" sz="2400" dirty="0"/>
              <a:t>, </a:t>
            </a:r>
            <a:r>
              <a:rPr lang="en-MY" sz="2400" dirty="0" err="1"/>
              <a:t>propiverine</a:t>
            </a:r>
            <a:r>
              <a:rPr lang="en-MY" sz="2400" dirty="0"/>
              <a:t> hydrochloride </a:t>
            </a:r>
            <a:r>
              <a:rPr lang="en-MY" sz="2400" dirty="0" smtClean="0"/>
              <a:t>&amp; </a:t>
            </a:r>
            <a:r>
              <a:rPr lang="en-MY" sz="2400" dirty="0" err="1"/>
              <a:t>solifenacin</a:t>
            </a:r>
            <a:r>
              <a:rPr lang="en-MY" sz="2400" dirty="0"/>
              <a:t> </a:t>
            </a:r>
            <a:r>
              <a:rPr lang="en-MY" sz="2400" dirty="0" smtClean="0"/>
              <a:t>succinate</a:t>
            </a:r>
            <a:r>
              <a:rPr lang="en-MY" sz="2400" baseline="30000" dirty="0" smtClean="0"/>
              <a:t>242</a:t>
            </a:r>
            <a:endParaRPr lang="en-MY" sz="2400" baseline="30000" dirty="0"/>
          </a:p>
          <a:p>
            <a:pPr marL="639763" lvl="1" indent="-374650" fontAlgn="base"/>
            <a:r>
              <a:rPr lang="en-MY" sz="2400" b="1" u="sng" dirty="0"/>
              <a:t>Alpha-blockers</a:t>
            </a:r>
            <a:r>
              <a:rPr lang="en-MY" sz="2400" dirty="0"/>
              <a:t> to improve the flow rate </a:t>
            </a:r>
            <a:r>
              <a:rPr lang="en-MY" sz="2400" dirty="0" smtClean="0"/>
              <a:t>&amp; </a:t>
            </a:r>
            <a:r>
              <a:rPr lang="en-MY" sz="2400" dirty="0"/>
              <a:t>reduction of </a:t>
            </a:r>
            <a:r>
              <a:rPr lang="en-MY" sz="2400" dirty="0" smtClean="0"/>
              <a:t>PVRV </a:t>
            </a:r>
            <a:r>
              <a:rPr lang="en-MY" sz="2400" dirty="0"/>
              <a:t>in patients with </a:t>
            </a:r>
            <a:r>
              <a:rPr lang="en-US" sz="2400" dirty="0"/>
              <a:t>obstructive urinary </a:t>
            </a:r>
            <a:r>
              <a:rPr lang="en-US" sz="2400" dirty="0" smtClean="0"/>
              <a:t>symptoms</a:t>
            </a:r>
            <a:r>
              <a:rPr lang="en-US" sz="2400" baseline="30000" dirty="0" smtClean="0"/>
              <a:t>226, 239</a:t>
            </a:r>
            <a:endParaRPr lang="en-MY" sz="2400" baseline="30000" dirty="0"/>
          </a:p>
          <a:p>
            <a:pPr marL="639763" lvl="1" indent="-374650" fontAlgn="base"/>
            <a:r>
              <a:rPr lang="en-MY" sz="2400" b="1" u="sng" dirty="0"/>
              <a:t>Desmopressin</a:t>
            </a:r>
            <a:r>
              <a:rPr lang="en-MY" sz="2400" dirty="0"/>
              <a:t> orally or </a:t>
            </a:r>
            <a:r>
              <a:rPr lang="en-MY" sz="2400" dirty="0" err="1" smtClean="0"/>
              <a:t>intranasally</a:t>
            </a:r>
            <a:r>
              <a:rPr lang="en-MY" sz="2400" dirty="0"/>
              <a:t>;</a:t>
            </a:r>
            <a:r>
              <a:rPr lang="en-MY" sz="2400" dirty="0" smtClean="0"/>
              <a:t> risk </a:t>
            </a:r>
            <a:r>
              <a:rPr lang="en-MY" sz="2400" dirty="0"/>
              <a:t>of </a:t>
            </a:r>
            <a:r>
              <a:rPr lang="en-US" sz="2400" dirty="0" smtClean="0"/>
              <a:t>hyponatraemia!</a:t>
            </a:r>
            <a:r>
              <a:rPr lang="en-US" sz="2400" baseline="30000" dirty="0" smtClean="0"/>
              <a:t>244</a:t>
            </a:r>
            <a:r>
              <a:rPr lang="en-MY" sz="2400" dirty="0"/>
              <a:t> </a:t>
            </a:r>
          </a:p>
          <a:p>
            <a:pPr marL="639763" lvl="1" indent="-374650"/>
            <a:r>
              <a:rPr lang="en-US" sz="2400" b="1" u="sng" dirty="0"/>
              <a:t>BTX </a:t>
            </a:r>
            <a:r>
              <a:rPr lang="en-US" sz="2400" b="1" u="sng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/>
              <a:t>intradetrussor</a:t>
            </a:r>
            <a:r>
              <a:rPr lang="en-US" sz="2400" dirty="0"/>
              <a:t> or external sphincter for refractory </a:t>
            </a:r>
            <a:r>
              <a:rPr lang="en-US" sz="2400" dirty="0" smtClean="0"/>
              <a:t>cases</a:t>
            </a:r>
            <a:r>
              <a:rPr lang="en-US" sz="2400" baseline="30000" dirty="0" smtClean="0"/>
              <a:t>245</a:t>
            </a:r>
            <a:endParaRPr lang="en-MY" sz="2400" baseline="30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200" dirty="0" smtClean="0"/>
              <a:t>   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600" dirty="0"/>
              <a:t> </a:t>
            </a:r>
            <a:r>
              <a:rPr lang="en-MY" sz="1600" dirty="0" smtClean="0"/>
              <a:t>     </a:t>
            </a:r>
            <a:r>
              <a:rPr lang="en-MY" sz="1400" dirty="0" smtClean="0"/>
              <a:t>242. Nicholas </a:t>
            </a:r>
            <a:r>
              <a:rPr lang="en-MY" sz="1400" dirty="0"/>
              <a:t>RS,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Cochrane </a:t>
            </a:r>
            <a:r>
              <a:rPr lang="en-MY" sz="1400" dirty="0"/>
              <a:t>Database of Systematic Reviews 2009, Issue </a:t>
            </a:r>
            <a:r>
              <a:rPr lang="en-MY" sz="1400" dirty="0" smtClean="0"/>
              <a:t>         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</a:t>
            </a:r>
            <a:r>
              <a:rPr lang="en-MY" sz="1400" dirty="0" smtClean="0"/>
              <a:t>              1</a:t>
            </a:r>
            <a:r>
              <a:rPr lang="en-MY" sz="1400" dirty="0"/>
              <a:t>. </a:t>
            </a:r>
            <a:r>
              <a:rPr lang="en-MY" sz="1400" dirty="0" smtClean="0"/>
              <a:t>Art</a:t>
            </a:r>
            <a:r>
              <a:rPr lang="en-MY" sz="1400" dirty="0"/>
              <a:t>. No.: </a:t>
            </a:r>
            <a:r>
              <a:rPr lang="en-MY" sz="1400" dirty="0" smtClean="0"/>
              <a:t>CD004193</a:t>
            </a:r>
            <a:endParaRPr lang="en-MY" sz="1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 smtClean="0"/>
              <a:t>       244. </a:t>
            </a:r>
            <a:r>
              <a:rPr lang="en-MY" sz="1400" dirty="0" err="1" smtClean="0"/>
              <a:t>Bosma</a:t>
            </a:r>
            <a:r>
              <a:rPr lang="en-MY" sz="1400" dirty="0" smtClean="0"/>
              <a:t> </a:t>
            </a:r>
            <a:r>
              <a:rPr lang="en-MY" sz="1400" dirty="0"/>
              <a:t>R,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Acta</a:t>
            </a:r>
            <a:r>
              <a:rPr lang="en-MY" sz="1400" dirty="0" smtClean="0"/>
              <a:t> </a:t>
            </a:r>
            <a:r>
              <a:rPr lang="en-MY" sz="1400" dirty="0" err="1"/>
              <a:t>Neurol</a:t>
            </a:r>
            <a:r>
              <a:rPr lang="en-MY" sz="1400" dirty="0"/>
              <a:t> Scand. 2005;112(1):</a:t>
            </a:r>
            <a:r>
              <a:rPr lang="en-MY" sz="1400" dirty="0" smtClean="0"/>
              <a:t>1-5</a:t>
            </a:r>
            <a:endParaRPr lang="en-MY" sz="1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 smtClean="0"/>
              <a:t>       245. MacDonald </a:t>
            </a:r>
            <a:r>
              <a:rPr lang="en-MY" sz="1400" dirty="0"/>
              <a:t>R,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J </a:t>
            </a:r>
            <a:r>
              <a:rPr lang="en-MY" sz="1400" dirty="0"/>
              <a:t>Spinal Cord Med. 2008;31(2):157-165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26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2850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Bladder dysfunction</a:t>
            </a:r>
            <a:r>
              <a:rPr lang="en-US" sz="2000" b="1" dirty="0" smtClean="0">
                <a:solidFill>
                  <a:schemeClr val="tx1"/>
                </a:solidFill>
              </a:rPr>
              <a:t>-4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43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51718"/>
            <a:ext cx="7904922" cy="5446643"/>
          </a:xfrm>
        </p:spPr>
        <p:txBody>
          <a:bodyPr>
            <a:normAutofit lnSpcReduction="10000"/>
          </a:bodyPr>
          <a:lstStyle/>
          <a:p>
            <a:pPr lvl="0"/>
            <a:r>
              <a:rPr lang="en-MY" sz="2800" dirty="0"/>
              <a:t>Neuromodulation </a:t>
            </a:r>
          </a:p>
          <a:p>
            <a:pPr marL="639763" lvl="1" indent="-282575"/>
            <a:r>
              <a:rPr lang="en-MY" sz="2400" dirty="0"/>
              <a:t>Involves alteration of nerve activity through the delivery of electrical stimulation or chemical agents to targeted sites of the </a:t>
            </a:r>
            <a:r>
              <a:rPr lang="en-MY" sz="2400" dirty="0" smtClean="0"/>
              <a:t>body</a:t>
            </a:r>
            <a:endParaRPr lang="en-MY" sz="2400" dirty="0"/>
          </a:p>
          <a:p>
            <a:pPr marL="639763" lvl="1" indent="-282575" fontAlgn="base"/>
            <a:r>
              <a:rPr lang="en-MY" sz="2400" dirty="0"/>
              <a:t>Peripheral neuromodulation technique </a:t>
            </a:r>
            <a:r>
              <a:rPr lang="en-MY" sz="2400" dirty="0" err="1"/>
              <a:t>e.g</a:t>
            </a:r>
            <a:r>
              <a:rPr lang="en-MY" sz="2400" dirty="0"/>
              <a:t> Posterior </a:t>
            </a:r>
            <a:r>
              <a:rPr lang="en-MY" sz="2400" dirty="0" err="1"/>
              <a:t>Tibial</a:t>
            </a:r>
            <a:r>
              <a:rPr lang="en-MY" sz="2400" dirty="0"/>
              <a:t> Nerve stimulation (</a:t>
            </a:r>
            <a:r>
              <a:rPr lang="en-MY" sz="2400" dirty="0" smtClean="0"/>
              <a:t>PTNS)</a:t>
            </a:r>
            <a:r>
              <a:rPr lang="en-MY" sz="2400" baseline="30000" dirty="0" smtClean="0"/>
              <a:t>246</a:t>
            </a:r>
            <a:endParaRPr lang="en-MY" sz="2400" baseline="30000" dirty="0"/>
          </a:p>
          <a:p>
            <a:pPr marL="639763" lvl="1" indent="-282575" fontAlgn="base"/>
            <a:r>
              <a:rPr lang="en-MY" sz="2400" dirty="0"/>
              <a:t>Sacral neuromodulation </a:t>
            </a:r>
            <a:r>
              <a:rPr lang="en-MY" sz="2400" dirty="0" smtClean="0"/>
              <a:t>of </a:t>
            </a:r>
            <a:r>
              <a:rPr lang="en-MY" sz="2400" dirty="0"/>
              <a:t>the S3-nerve </a:t>
            </a:r>
            <a:r>
              <a:rPr lang="en-MY" sz="2400" dirty="0" smtClean="0"/>
              <a:t>root</a:t>
            </a:r>
            <a:r>
              <a:rPr lang="en-MY" sz="2400" baseline="30000" dirty="0" smtClean="0"/>
              <a:t>226</a:t>
            </a:r>
            <a:r>
              <a:rPr lang="en-MY" sz="2400" dirty="0" smtClean="0"/>
              <a:t> </a:t>
            </a:r>
            <a:endParaRPr lang="en-MY" sz="2400" dirty="0"/>
          </a:p>
          <a:p>
            <a:pPr fontAlgn="base"/>
            <a:r>
              <a:rPr lang="en-MY" sz="2800" dirty="0"/>
              <a:t>Surgical intervention may be indicated </a:t>
            </a:r>
            <a:r>
              <a:rPr lang="en-MY" sz="2800" dirty="0" smtClean="0"/>
              <a:t>e.g. bladder </a:t>
            </a:r>
            <a:r>
              <a:rPr lang="en-MY" sz="2800" dirty="0"/>
              <a:t>augmentation surgery </a:t>
            </a:r>
            <a:r>
              <a:rPr lang="en-MY" sz="2800" dirty="0" smtClean="0"/>
              <a:t>&amp; </a:t>
            </a:r>
            <a:r>
              <a:rPr lang="en-MY" sz="2800" dirty="0"/>
              <a:t>urinary diversion, augmentation </a:t>
            </a:r>
            <a:r>
              <a:rPr lang="en-MY" sz="2800" dirty="0" smtClean="0"/>
              <a:t>ileocystoplasty</a:t>
            </a:r>
            <a:r>
              <a:rPr lang="en-MY" sz="2800" baseline="30000" dirty="0" smtClean="0"/>
              <a:t>226, 239, 241, 247</a:t>
            </a:r>
            <a:r>
              <a:rPr lang="en-MY" sz="2800" dirty="0" smtClean="0"/>
              <a:t> </a:t>
            </a:r>
          </a:p>
          <a:p>
            <a:pPr fontAlgn="base"/>
            <a:endParaRPr lang="en-MY" sz="12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dirty="0" smtClean="0"/>
              <a:t>   </a:t>
            </a:r>
            <a:r>
              <a:rPr lang="en-MY" sz="1400" dirty="0"/>
              <a:t>241. </a:t>
            </a:r>
            <a:r>
              <a:rPr lang="en-MY" sz="1400" dirty="0" smtClean="0"/>
              <a:t>Stoffel </a:t>
            </a:r>
            <a:r>
              <a:rPr lang="en-MY" sz="1400" dirty="0"/>
              <a:t>JT. </a:t>
            </a:r>
            <a:r>
              <a:rPr lang="en-MY" sz="1400" dirty="0" err="1" smtClean="0"/>
              <a:t>Urol</a:t>
            </a:r>
            <a:r>
              <a:rPr lang="en-MY" sz="1400" dirty="0" smtClean="0"/>
              <a:t> </a:t>
            </a:r>
            <a:r>
              <a:rPr lang="en-MY" sz="1400" dirty="0" err="1" smtClean="0"/>
              <a:t>Clin</a:t>
            </a:r>
            <a:r>
              <a:rPr lang="en-MY" sz="1400" dirty="0" smtClean="0"/>
              <a:t> </a:t>
            </a:r>
            <a:r>
              <a:rPr lang="en-MY" sz="1400" dirty="0"/>
              <a:t>North Am. 2010;37(4):</a:t>
            </a:r>
            <a:r>
              <a:rPr lang="en-MY" sz="1400" dirty="0" smtClean="0"/>
              <a:t>547-557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    </a:t>
            </a:r>
            <a:r>
              <a:rPr lang="en-MY" sz="1400" dirty="0" smtClean="0"/>
              <a:t>246. </a:t>
            </a:r>
            <a:r>
              <a:rPr lang="en-MY" sz="1400" dirty="0" err="1" smtClean="0"/>
              <a:t>Kabay</a:t>
            </a:r>
            <a:r>
              <a:rPr lang="en-MY" sz="1400" dirty="0" smtClean="0"/>
              <a:t> </a:t>
            </a:r>
            <a:r>
              <a:rPr lang="en-MY" sz="1400" dirty="0"/>
              <a:t>S,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Neurourol</a:t>
            </a:r>
            <a:r>
              <a:rPr lang="en-MY" sz="1400" dirty="0" smtClean="0"/>
              <a:t> </a:t>
            </a:r>
            <a:r>
              <a:rPr lang="en-MY" sz="1400" dirty="0" err="1"/>
              <a:t>Urodyn</a:t>
            </a:r>
            <a:r>
              <a:rPr lang="en-MY" sz="1400" dirty="0"/>
              <a:t>. 2009;28(8):</a:t>
            </a:r>
            <a:r>
              <a:rPr lang="en-MY" sz="1400" dirty="0" smtClean="0"/>
              <a:t>964-968</a:t>
            </a:r>
            <a:endParaRPr lang="en-MY" sz="1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 smtClean="0"/>
              <a:t>     247. </a:t>
            </a:r>
            <a:r>
              <a:rPr lang="en-MY" sz="1400" dirty="0" err="1" smtClean="0"/>
              <a:t>Zachoval</a:t>
            </a:r>
            <a:r>
              <a:rPr lang="en-MY" sz="1400" dirty="0" smtClean="0"/>
              <a:t> </a:t>
            </a:r>
            <a:r>
              <a:rPr lang="en-MY" sz="1400" dirty="0"/>
              <a:t>R,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Urol</a:t>
            </a:r>
            <a:r>
              <a:rPr lang="en-MY" sz="1400" dirty="0" smtClean="0"/>
              <a:t> </a:t>
            </a:r>
            <a:r>
              <a:rPr lang="en-MY" sz="1400" dirty="0"/>
              <a:t>Int. 2003;70(1):21-26; discussion 26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MY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27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89110"/>
            <a:ext cx="8103704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Bladder dysfunction</a:t>
            </a:r>
            <a:r>
              <a:rPr lang="en-US" sz="2000" b="1" dirty="0" smtClean="0">
                <a:solidFill>
                  <a:schemeClr val="tx1"/>
                </a:solidFill>
              </a:rPr>
              <a:t>-5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6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0654"/>
            <a:ext cx="813021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Bowel dysfunction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98980"/>
            <a:ext cx="7918174" cy="4416287"/>
          </a:xfrm>
        </p:spPr>
        <p:txBody>
          <a:bodyPr>
            <a:normAutofit/>
          </a:bodyPr>
          <a:lstStyle/>
          <a:p>
            <a:pPr defTabSz="914400"/>
            <a:r>
              <a:rPr lang="en-MY" dirty="0"/>
              <a:t>Bowel dysfunction (constipation </a:t>
            </a:r>
            <a:r>
              <a:rPr lang="en-MY" dirty="0" smtClean="0"/>
              <a:t>&amp; </a:t>
            </a:r>
            <a:r>
              <a:rPr lang="en-MY" dirty="0"/>
              <a:t>faecal incontinence) has been reported in up to </a:t>
            </a:r>
            <a:r>
              <a:rPr lang="en-MY" b="1" u="sng" dirty="0"/>
              <a:t>70%</a:t>
            </a:r>
            <a:r>
              <a:rPr lang="en-MY" dirty="0"/>
              <a:t> of MS </a:t>
            </a:r>
            <a:r>
              <a:rPr lang="en-MY" dirty="0" smtClean="0"/>
              <a:t>patients.</a:t>
            </a:r>
            <a:r>
              <a:rPr lang="en-MY" baseline="30000" dirty="0" smtClean="0"/>
              <a:t>212</a:t>
            </a:r>
            <a:endParaRPr lang="en-MY" baseline="30000" dirty="0"/>
          </a:p>
          <a:p>
            <a:pPr defTabSz="914400"/>
            <a:endParaRPr lang="en-MY" sz="2000" dirty="0"/>
          </a:p>
          <a:p>
            <a:r>
              <a:rPr lang="en-MY" dirty="0" smtClean="0"/>
              <a:t>Goals:  </a:t>
            </a:r>
          </a:p>
          <a:p>
            <a:pPr marL="639763" lvl="1" indent="-374650"/>
            <a:r>
              <a:rPr lang="en-MY" sz="2000" dirty="0" smtClean="0"/>
              <a:t>Achieve </a:t>
            </a:r>
            <a:r>
              <a:rPr lang="en-MY" sz="2000" dirty="0"/>
              <a:t>social </a:t>
            </a:r>
            <a:r>
              <a:rPr lang="en-MY" sz="2000" dirty="0" smtClean="0"/>
              <a:t>continence</a:t>
            </a:r>
          </a:p>
          <a:p>
            <a:pPr marL="639763" lvl="1" indent="-374650"/>
            <a:r>
              <a:rPr lang="en-MY" sz="2000" dirty="0" smtClean="0"/>
              <a:t>Prevent complications</a:t>
            </a:r>
            <a:endParaRPr lang="en-MY" sz="2000" dirty="0"/>
          </a:p>
          <a:p>
            <a:pPr marL="265113" lvl="2" indent="0">
              <a:buNone/>
            </a:pPr>
            <a:endParaRPr lang="en-MY" sz="2000" dirty="0"/>
          </a:p>
          <a:p>
            <a:r>
              <a:rPr lang="en-MY" dirty="0" smtClean="0"/>
              <a:t>Principles:</a:t>
            </a:r>
          </a:p>
          <a:p>
            <a:pPr marL="639763" lvl="1" indent="-374650"/>
            <a:r>
              <a:rPr lang="en-MY" sz="2000" dirty="0" smtClean="0"/>
              <a:t>Individualised &amp; </a:t>
            </a:r>
            <a:r>
              <a:rPr lang="en-MY" sz="2000" dirty="0"/>
              <a:t>tailored to each individual </a:t>
            </a:r>
            <a:r>
              <a:rPr lang="en-MY" sz="2000" dirty="0" smtClean="0"/>
              <a:t>patient</a:t>
            </a:r>
          </a:p>
          <a:p>
            <a:pPr marL="639763" lvl="1" indent="-374650"/>
            <a:r>
              <a:rPr lang="en-MY" sz="2000" dirty="0" smtClean="0"/>
              <a:t>Multidisciplinary</a:t>
            </a:r>
            <a:endParaRPr lang="en-MY" sz="2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9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97150"/>
            <a:ext cx="7944678" cy="5274710"/>
          </a:xfrm>
        </p:spPr>
        <p:txBody>
          <a:bodyPr>
            <a:normAutofit fontScale="92500" lnSpcReduction="20000"/>
          </a:bodyPr>
          <a:lstStyle/>
          <a:p>
            <a:pPr lvl="0" fontAlgn="base"/>
            <a:r>
              <a:rPr lang="en-US" sz="2600" dirty="0"/>
              <a:t>Regular </a:t>
            </a:r>
            <a:r>
              <a:rPr lang="en-US" sz="2600" dirty="0" smtClean="0"/>
              <a:t>schedule</a:t>
            </a:r>
            <a:r>
              <a:rPr lang="en-US" sz="2600" baseline="30000" dirty="0" smtClean="0"/>
              <a:t>210, 212</a:t>
            </a:r>
            <a:endParaRPr lang="en-MY" sz="2600" baseline="30000" dirty="0"/>
          </a:p>
          <a:p>
            <a:pPr marL="639763" lvl="1" indent="-374650" fontAlgn="base"/>
            <a:r>
              <a:rPr lang="en-US" sz="2200" dirty="0" smtClean="0"/>
              <a:t>C</a:t>
            </a:r>
            <a:r>
              <a:rPr lang="id-ID" sz="2200" dirty="0" smtClean="0"/>
              <a:t>omplete </a:t>
            </a:r>
            <a:r>
              <a:rPr lang="id-ID" sz="2200" dirty="0"/>
              <a:t>within 60 minutes </a:t>
            </a:r>
            <a:endParaRPr lang="en-MY" sz="2200" dirty="0"/>
          </a:p>
          <a:p>
            <a:pPr marL="639763" lvl="1" indent="-374650" fontAlgn="base"/>
            <a:r>
              <a:rPr lang="en-US" sz="2200" dirty="0" err="1" smtClean="0"/>
              <a:t>Utilise</a:t>
            </a:r>
            <a:r>
              <a:rPr lang="id-ID" sz="2200" dirty="0" smtClean="0"/>
              <a:t> </a:t>
            </a:r>
            <a:r>
              <a:rPr lang="id-ID" sz="2200" dirty="0"/>
              <a:t>gastrocolic reflex</a:t>
            </a:r>
            <a:endParaRPr lang="en-MY" sz="2200" dirty="0"/>
          </a:p>
          <a:p>
            <a:pPr marL="639763" lvl="1" indent="-374650" fontAlgn="base"/>
            <a:r>
              <a:rPr lang="en-US" sz="2200" dirty="0" smtClean="0"/>
              <a:t>Consider </a:t>
            </a:r>
            <a:r>
              <a:rPr lang="id-ID" sz="2200" dirty="0"/>
              <a:t>specific requirements </a:t>
            </a:r>
            <a:r>
              <a:rPr lang="en-US" sz="2200" dirty="0"/>
              <a:t>of patients </a:t>
            </a:r>
            <a:r>
              <a:rPr lang="en-US" sz="2200" dirty="0" smtClean="0"/>
              <a:t>&amp; </a:t>
            </a:r>
            <a:r>
              <a:rPr lang="id-ID" sz="2200" dirty="0"/>
              <a:t>carers</a:t>
            </a:r>
            <a:endParaRPr lang="en-MY" sz="2200" dirty="0"/>
          </a:p>
          <a:p>
            <a:pPr lvl="0" fontAlgn="base"/>
            <a:r>
              <a:rPr lang="en-US" sz="2600" dirty="0"/>
              <a:t>O</a:t>
            </a:r>
            <a:r>
              <a:rPr lang="id-ID" sz="2600" dirty="0"/>
              <a:t>ptimi</a:t>
            </a:r>
            <a:r>
              <a:rPr lang="en-US" sz="2600" dirty="0"/>
              <a:t>s</a:t>
            </a:r>
            <a:r>
              <a:rPr lang="id-ID" sz="2600" dirty="0"/>
              <a:t>ation of </a:t>
            </a:r>
            <a:r>
              <a:rPr lang="en-US" sz="2600" dirty="0"/>
              <a:t>stool </a:t>
            </a:r>
            <a:r>
              <a:rPr lang="id-ID" sz="2600" dirty="0"/>
              <a:t>consistency </a:t>
            </a:r>
            <a:endParaRPr lang="en-MY" sz="2600" dirty="0"/>
          </a:p>
          <a:p>
            <a:pPr marL="639763" lvl="1" indent="-374650" fontAlgn="base"/>
            <a:r>
              <a:rPr lang="en-US" sz="2200" dirty="0"/>
              <a:t>B</a:t>
            </a:r>
            <a:r>
              <a:rPr lang="id-ID" sz="2200" dirty="0"/>
              <a:t>ulking </a:t>
            </a:r>
            <a:r>
              <a:rPr lang="id-ID" sz="2200" dirty="0" smtClean="0"/>
              <a:t>agents</a:t>
            </a:r>
            <a:r>
              <a:rPr lang="en-MY" sz="2200" dirty="0" smtClean="0"/>
              <a:t> </a:t>
            </a:r>
            <a:r>
              <a:rPr lang="en-US" sz="2200" dirty="0" smtClean="0"/>
              <a:t>e.g. </a:t>
            </a:r>
            <a:r>
              <a:rPr lang="en-US" sz="2200" dirty="0" err="1"/>
              <a:t>fibre</a:t>
            </a:r>
            <a:r>
              <a:rPr lang="en-US" sz="2200" dirty="0"/>
              <a:t> supplement (psyllium seed husks)</a:t>
            </a:r>
            <a:endParaRPr lang="en-MY" sz="2200" dirty="0"/>
          </a:p>
          <a:p>
            <a:pPr marL="639763" lvl="1" indent="-374650" fontAlgn="base"/>
            <a:r>
              <a:rPr lang="en-MY" sz="2200" dirty="0"/>
              <a:t>S</a:t>
            </a:r>
            <a:r>
              <a:rPr lang="en-US" sz="2200" dirty="0"/>
              <a:t>tool softener such as liquid paraffin</a:t>
            </a:r>
            <a:endParaRPr lang="en-MY" sz="2200" dirty="0"/>
          </a:p>
          <a:p>
            <a:pPr lvl="0" fontAlgn="base"/>
            <a:r>
              <a:rPr lang="en-US" sz="2600" dirty="0"/>
              <a:t>F</a:t>
            </a:r>
            <a:r>
              <a:rPr lang="id-ID" sz="2600" dirty="0"/>
              <a:t>acilitation </a:t>
            </a:r>
            <a:r>
              <a:rPr lang="en-US" sz="2600" dirty="0"/>
              <a:t>in</a:t>
            </a:r>
            <a:r>
              <a:rPr lang="id-ID" sz="2600" dirty="0"/>
              <a:t> the movement of bowel contents</a:t>
            </a:r>
            <a:endParaRPr lang="en-MY" sz="2600" dirty="0"/>
          </a:p>
          <a:p>
            <a:pPr marL="639763" lvl="1" indent="-374650" fontAlgn="base"/>
            <a:r>
              <a:rPr lang="en-MY" sz="2200" dirty="0" smtClean="0"/>
              <a:t>A</a:t>
            </a:r>
            <a:r>
              <a:rPr lang="id-ID" sz="2200" dirty="0" smtClean="0"/>
              <a:t>bdominal </a:t>
            </a:r>
            <a:r>
              <a:rPr lang="id-ID" sz="2200" dirty="0"/>
              <a:t>massage </a:t>
            </a:r>
            <a:endParaRPr lang="en-MY" sz="2200" dirty="0"/>
          </a:p>
          <a:p>
            <a:pPr marL="639763" lvl="1" indent="-374650" fontAlgn="base"/>
            <a:r>
              <a:rPr lang="en-US" sz="2200" dirty="0" smtClean="0"/>
              <a:t>L</a:t>
            </a:r>
            <a:r>
              <a:rPr lang="id-ID" sz="2200" dirty="0" smtClean="0"/>
              <a:t>axatives</a:t>
            </a:r>
            <a:r>
              <a:rPr lang="en-US" sz="2200" dirty="0" smtClean="0"/>
              <a:t> e.g. </a:t>
            </a:r>
            <a:r>
              <a:rPr lang="en-US" sz="2200" dirty="0"/>
              <a:t>oral </a:t>
            </a:r>
            <a:r>
              <a:rPr lang="en-US" sz="2200" dirty="0" err="1"/>
              <a:t>bisacodyl</a:t>
            </a:r>
            <a:endParaRPr lang="en-MY" sz="2200" dirty="0"/>
          </a:p>
          <a:p>
            <a:pPr lvl="0" fontAlgn="base"/>
            <a:r>
              <a:rPr lang="en-US" sz="2600" dirty="0"/>
              <a:t>B</a:t>
            </a:r>
            <a:r>
              <a:rPr lang="id-ID" sz="2600" dirty="0"/>
              <a:t>owel evacuation</a:t>
            </a:r>
            <a:endParaRPr lang="en-MY" sz="2600" dirty="0"/>
          </a:p>
          <a:p>
            <a:pPr marL="639763" lvl="1" indent="-374650" fontAlgn="base"/>
            <a:r>
              <a:rPr lang="en-US" sz="2200" dirty="0"/>
              <a:t>D</a:t>
            </a:r>
            <a:r>
              <a:rPr lang="id-ID" sz="2200" dirty="0"/>
              <a:t>igital </a:t>
            </a:r>
            <a:r>
              <a:rPr lang="en-US" sz="2200" dirty="0"/>
              <a:t>rectal </a:t>
            </a:r>
            <a:r>
              <a:rPr lang="id-ID" sz="2200" dirty="0"/>
              <a:t>stimulation</a:t>
            </a:r>
            <a:endParaRPr lang="en-MY" sz="2200" dirty="0"/>
          </a:p>
          <a:p>
            <a:pPr marL="639763" lvl="1" indent="-374650" fontAlgn="base"/>
            <a:r>
              <a:rPr lang="en-US" sz="2200" dirty="0"/>
              <a:t>Digital rectal evacuation</a:t>
            </a:r>
          </a:p>
          <a:p>
            <a:pPr marL="639763" lvl="1" indent="-374650" fontAlgn="base"/>
            <a:r>
              <a:rPr lang="en-US" sz="2200" dirty="0"/>
              <a:t>Pharmacological r</a:t>
            </a:r>
            <a:r>
              <a:rPr lang="id-ID" sz="2200" dirty="0"/>
              <a:t>ectal stimulants </a:t>
            </a:r>
            <a:r>
              <a:rPr lang="en-US" sz="2200" dirty="0" smtClean="0"/>
              <a:t>(</a:t>
            </a:r>
            <a:r>
              <a:rPr lang="id-ID" sz="2200" dirty="0" smtClean="0"/>
              <a:t>suppositories</a:t>
            </a:r>
            <a:r>
              <a:rPr lang="en-US" sz="2200" dirty="0" smtClean="0"/>
              <a:t> &amp;</a:t>
            </a:r>
            <a:r>
              <a:rPr lang="id-ID" sz="2200" dirty="0" smtClean="0"/>
              <a:t> enemas</a:t>
            </a:r>
            <a:r>
              <a:rPr lang="en-US" sz="2200" dirty="0" smtClean="0"/>
              <a:t>)</a:t>
            </a:r>
            <a:r>
              <a:rPr lang="en-US" sz="2200" baseline="30000" dirty="0" smtClean="0"/>
              <a:t>7</a:t>
            </a:r>
          </a:p>
          <a:p>
            <a:pPr marL="365760" lvl="1" indent="0" fontAlgn="base">
              <a:buNone/>
            </a:pPr>
            <a:endParaRPr lang="en-MY" sz="2200" baseline="30000" dirty="0"/>
          </a:p>
          <a:p>
            <a:pPr marL="365125" lvl="1" indent="-100013" fontAlgn="base">
              <a:buNone/>
            </a:pPr>
            <a:r>
              <a:rPr lang="en-MY" sz="2200" baseline="30000" dirty="0" smtClean="0"/>
              <a:t>7. </a:t>
            </a:r>
            <a:r>
              <a:rPr lang="en-MY" sz="2200" baseline="30000" dirty="0" err="1" smtClean="0"/>
              <a:t>Compston</a:t>
            </a:r>
            <a:r>
              <a:rPr lang="en-MY" sz="2200" baseline="30000" dirty="0" smtClean="0"/>
              <a:t> </a:t>
            </a:r>
            <a:r>
              <a:rPr lang="en-MY" sz="2200" baseline="30000" dirty="0"/>
              <a:t>A, </a:t>
            </a:r>
            <a:r>
              <a:rPr lang="en-MY" sz="2200" baseline="30000" dirty="0" smtClean="0"/>
              <a:t>et </a:t>
            </a:r>
            <a:r>
              <a:rPr lang="en-MY" sz="2200" baseline="30000" dirty="0"/>
              <a:t>al. </a:t>
            </a:r>
            <a:r>
              <a:rPr lang="en-MY" sz="2200" baseline="30000" dirty="0" smtClean="0"/>
              <a:t>Philadelphia</a:t>
            </a:r>
            <a:r>
              <a:rPr lang="en-MY" sz="2200" baseline="30000" dirty="0"/>
              <a:t>: Elsevier Inc.; 2006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29</a:t>
            </a:fld>
            <a:endParaRPr lang="en-US" dirty="0"/>
          </a:p>
        </p:txBody>
      </p:sp>
      <p:graphicFrame>
        <p:nvGraphicFramePr>
          <p:cNvPr id="5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9575007"/>
              </p:ext>
            </p:extLst>
          </p:nvPr>
        </p:nvGraphicFramePr>
        <p:xfrm>
          <a:off x="4948323" y="4433105"/>
          <a:ext cx="699846" cy="1111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Clip" r:id="rId3" imgW="1728788" imgH="3252788" progId="">
                  <p:embed/>
                </p:oleObj>
              </mc:Choice>
              <mc:Fallback>
                <p:oleObj name="Clip" r:id="rId3" imgW="1728788" imgH="325278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8323" y="4433105"/>
                        <a:ext cx="699846" cy="111137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22" descr="http://www.harrysrxandsurgical.com/201-201-thickbox/lactulose-syrup-237m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61629" y="4222916"/>
            <a:ext cx="1321559" cy="132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http://identify-pills.com/images/g/GWS01090_121742_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69729" y="4302530"/>
            <a:ext cx="1545609" cy="1159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199" y="115614"/>
            <a:ext cx="813021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Bowel dysfunction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36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3662"/>
            <a:ext cx="7467600" cy="785536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Rehabilitation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520688"/>
            <a:ext cx="7971184" cy="4873752"/>
          </a:xfrm>
        </p:spPr>
        <p:txBody>
          <a:bodyPr>
            <a:normAutofit fontScale="92500" lnSpcReduction="20000"/>
          </a:bodyPr>
          <a:lstStyle/>
          <a:p>
            <a:r>
              <a:rPr lang="en-MY" sz="2600" dirty="0"/>
              <a:t>I</a:t>
            </a:r>
            <a:r>
              <a:rPr lang="en-MY" sz="2600" dirty="0" smtClean="0"/>
              <a:t>s </a:t>
            </a:r>
            <a:r>
              <a:rPr lang="en-MY" sz="2600" dirty="0"/>
              <a:t>a ‘problem-solving </a:t>
            </a:r>
            <a:r>
              <a:rPr lang="en-MY" sz="2600" b="1" u="sng" dirty="0"/>
              <a:t>educational process </a:t>
            </a:r>
            <a:r>
              <a:rPr lang="en-MY" sz="2600" dirty="0"/>
              <a:t>aimed at </a:t>
            </a:r>
            <a:r>
              <a:rPr lang="en-MY" sz="2600" b="1" u="sng" dirty="0"/>
              <a:t>reducing disability</a:t>
            </a:r>
            <a:r>
              <a:rPr lang="en-MY" sz="2600" dirty="0"/>
              <a:t> </a:t>
            </a:r>
            <a:r>
              <a:rPr lang="en-MY" sz="2600" dirty="0" smtClean="0"/>
              <a:t>&amp; </a:t>
            </a:r>
            <a:r>
              <a:rPr lang="en-MY" sz="2600" b="1" u="sng" dirty="0"/>
              <a:t>handicap </a:t>
            </a:r>
            <a:r>
              <a:rPr lang="en-MY" sz="2600" dirty="0"/>
              <a:t>(participation) experienced by someone as a result of disease or </a:t>
            </a:r>
            <a:r>
              <a:rPr lang="en-MY" sz="2600" dirty="0" smtClean="0"/>
              <a:t>injury’</a:t>
            </a:r>
            <a:r>
              <a:rPr lang="en-MY" sz="2600" baseline="30000" dirty="0" smtClean="0"/>
              <a:t>210</a:t>
            </a:r>
            <a:endParaRPr lang="en-MY" sz="2600" baseline="30000" dirty="0"/>
          </a:p>
          <a:p>
            <a:pPr marL="0" indent="0">
              <a:buNone/>
            </a:pPr>
            <a:endParaRPr lang="en-MY" sz="2200" dirty="0"/>
          </a:p>
          <a:p>
            <a:r>
              <a:rPr lang="en-MY" sz="2600" dirty="0" smtClean="0"/>
              <a:t>It involves </a:t>
            </a:r>
            <a:r>
              <a:rPr lang="en-MY" sz="2600" b="1" u="sng" dirty="0" smtClean="0"/>
              <a:t>multidisciplinary interventions </a:t>
            </a:r>
            <a:r>
              <a:rPr lang="en-MY" sz="2600" dirty="0"/>
              <a:t>focusing on reducing symptoms </a:t>
            </a:r>
            <a:r>
              <a:rPr lang="en-MY" sz="2600" dirty="0" smtClean="0"/>
              <a:t>&amp; </a:t>
            </a:r>
            <a:r>
              <a:rPr lang="en-MY" sz="2600" dirty="0"/>
              <a:t>limitations at the level of activity </a:t>
            </a:r>
            <a:r>
              <a:rPr lang="en-MY" sz="2600" dirty="0" smtClean="0"/>
              <a:t>&amp; </a:t>
            </a:r>
            <a:r>
              <a:rPr lang="en-MY" sz="2600" dirty="0"/>
              <a:t>participation. This is done through interventions which include personal </a:t>
            </a:r>
            <a:r>
              <a:rPr lang="en-MY" sz="2600" dirty="0" smtClean="0"/>
              <a:t>&amp; </a:t>
            </a:r>
            <a:r>
              <a:rPr lang="en-MY" sz="2600" dirty="0"/>
              <a:t>environmental factors, to achieve the </a:t>
            </a:r>
            <a:r>
              <a:rPr lang="en-MY" sz="2600" b="1" u="sng" dirty="0"/>
              <a:t>highest possible independence</a:t>
            </a:r>
            <a:r>
              <a:rPr lang="en-MY" sz="2600" dirty="0"/>
              <a:t> </a:t>
            </a:r>
            <a:r>
              <a:rPr lang="en-MY" sz="2600" dirty="0" smtClean="0"/>
              <a:t>&amp; </a:t>
            </a:r>
            <a:r>
              <a:rPr lang="en-MY" sz="2600" dirty="0"/>
              <a:t>the </a:t>
            </a:r>
            <a:r>
              <a:rPr lang="en-MY" sz="2600" b="1" u="sng" dirty="0"/>
              <a:t>best quality of life (</a:t>
            </a:r>
            <a:r>
              <a:rPr lang="en-MY" sz="2600" b="1" u="sng" dirty="0" err="1"/>
              <a:t>QoL</a:t>
            </a:r>
            <a:r>
              <a:rPr lang="en-MY" sz="2600" b="1" u="sng" dirty="0"/>
              <a:t>) </a:t>
            </a:r>
            <a:r>
              <a:rPr lang="en-MY" sz="2600" dirty="0"/>
              <a:t>of MS patients within the limits of the </a:t>
            </a:r>
            <a:r>
              <a:rPr lang="en-MY" sz="2600" dirty="0" smtClean="0"/>
              <a:t>disease.</a:t>
            </a:r>
            <a:r>
              <a:rPr lang="en-MY" sz="2600" baseline="30000" dirty="0" smtClean="0"/>
              <a:t>210</a:t>
            </a:r>
            <a:endParaRPr lang="en-MY" sz="2600" baseline="30000" dirty="0"/>
          </a:p>
          <a:p>
            <a:pPr algn="just"/>
            <a:endParaRPr lang="en-MY" sz="2200" dirty="0" smtClean="0"/>
          </a:p>
          <a:p>
            <a:pPr marL="0" indent="0" algn="just">
              <a:buNone/>
            </a:pPr>
            <a:r>
              <a:rPr lang="en-MY" dirty="0"/>
              <a:t>   </a:t>
            </a:r>
            <a:r>
              <a:rPr lang="en-MY" sz="1500" dirty="0"/>
              <a:t>210. Khan F, </a:t>
            </a:r>
            <a:r>
              <a:rPr lang="en-MY" sz="1500" dirty="0" smtClean="0"/>
              <a:t>et al. </a:t>
            </a:r>
            <a:r>
              <a:rPr lang="en-MY" sz="1500" dirty="0" err="1" smtClean="0"/>
              <a:t>Neurol</a:t>
            </a:r>
            <a:r>
              <a:rPr lang="en-MY" sz="1500" dirty="0" smtClean="0"/>
              <a:t> </a:t>
            </a:r>
            <a:r>
              <a:rPr lang="en-MY" sz="1500" dirty="0"/>
              <a:t>Res Int. 2011:740505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6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continence.org.au/data/images/bristol_stool_char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6754" y="1698374"/>
            <a:ext cx="3393281" cy="441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/>
          <p:cNvPicPr>
            <a:picLocks noChangeAspect="1"/>
          </p:cNvPicPr>
          <p:nvPr/>
        </p:nvPicPr>
        <p:blipFill>
          <a:blip r:embed="rId3"/>
          <a:srcRect b="36984"/>
          <a:stretch>
            <a:fillRect/>
          </a:stretch>
        </p:blipFill>
        <p:spPr bwMode="auto">
          <a:xfrm>
            <a:off x="3783620" y="2815589"/>
            <a:ext cx="4759378" cy="225026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Bowel chart</a:t>
            </a:r>
            <a:endParaRPr lang="en-MY" sz="20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3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abdominal-mass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492" y="2591992"/>
            <a:ext cx="2907506" cy="185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6" descr="13"/>
          <p:cNvPicPr>
            <a:picLocks noChangeAspect="1" noChangeArrowheads="1"/>
          </p:cNvPicPr>
          <p:nvPr/>
        </p:nvPicPr>
        <p:blipFill rotWithShape="1">
          <a:blip r:embed="rId3"/>
          <a:srcRect b="12627"/>
          <a:stretch/>
        </p:blipFill>
        <p:spPr bwMode="auto">
          <a:xfrm>
            <a:off x="6574329" y="2687703"/>
            <a:ext cx="2143125" cy="186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How-to-Self-Massage-Your-Tummy-to-Make-it-Fla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8735" y="2733675"/>
            <a:ext cx="3082528" cy="1768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57200" y="40715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MY" sz="3200" b="1" dirty="0" smtClean="0">
                <a:solidFill>
                  <a:schemeClr val="tx1"/>
                </a:solidFill>
              </a:rPr>
              <a:t>Abdominal massage for stool mobilisation</a:t>
            </a:r>
            <a:endParaRPr lang="en-MY" sz="2000" b="1" dirty="0">
              <a:solidFill>
                <a:schemeClr val="tx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20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53208"/>
            <a:ext cx="8063948" cy="4873752"/>
          </a:xfrm>
        </p:spPr>
        <p:txBody>
          <a:bodyPr>
            <a:normAutofit fontScale="92500" lnSpcReduction="10000"/>
          </a:bodyPr>
          <a:lstStyle/>
          <a:p>
            <a:r>
              <a:rPr lang="en-MY" sz="3000" dirty="0"/>
              <a:t>Other specialised </a:t>
            </a:r>
            <a:r>
              <a:rPr lang="en-MY" sz="3000" dirty="0" smtClean="0"/>
              <a:t>treatment: </a:t>
            </a:r>
          </a:p>
          <a:p>
            <a:pPr marL="542925" lvl="1" indent="-277813"/>
            <a:r>
              <a:rPr lang="en-MY" sz="2600" dirty="0" err="1" smtClean="0"/>
              <a:t>Transanal</a:t>
            </a:r>
            <a:r>
              <a:rPr lang="en-MY" sz="2600" dirty="0" smtClean="0"/>
              <a:t> </a:t>
            </a:r>
            <a:r>
              <a:rPr lang="en-MY" sz="2600" dirty="0"/>
              <a:t>irrigation can be used by passing water or other liquids via the </a:t>
            </a:r>
            <a:r>
              <a:rPr lang="en-MY" sz="2600" dirty="0" smtClean="0"/>
              <a:t>anus.</a:t>
            </a:r>
            <a:r>
              <a:rPr lang="en-MY" sz="2600" baseline="30000" dirty="0" smtClean="0"/>
              <a:t>212</a:t>
            </a:r>
            <a:endParaRPr lang="en-MY" sz="2600" baseline="30000" dirty="0"/>
          </a:p>
          <a:p>
            <a:pPr marL="542925" indent="-277813">
              <a:buNone/>
            </a:pPr>
            <a:endParaRPr lang="en-MY" sz="2200" dirty="0"/>
          </a:p>
          <a:p>
            <a:pPr marL="542925" lvl="1" indent="-277813"/>
            <a:r>
              <a:rPr lang="en-MY" sz="2600" dirty="0"/>
              <a:t>The Malone </a:t>
            </a:r>
            <a:r>
              <a:rPr lang="en-MY" sz="2600" dirty="0" err="1"/>
              <a:t>Antegrade</a:t>
            </a:r>
            <a:r>
              <a:rPr lang="en-MY" sz="2600" dirty="0"/>
              <a:t> Continence Enema (</a:t>
            </a:r>
            <a:r>
              <a:rPr lang="en-MY" sz="2600" dirty="0" smtClean="0"/>
              <a:t>MACE)</a:t>
            </a:r>
            <a:r>
              <a:rPr lang="en-MY" sz="2600" baseline="30000" dirty="0" smtClean="0"/>
              <a:t>212</a:t>
            </a:r>
            <a:endParaRPr lang="en-MY" sz="2600" baseline="30000" dirty="0"/>
          </a:p>
          <a:p>
            <a:pPr marL="542925" indent="-277813">
              <a:buNone/>
            </a:pPr>
            <a:endParaRPr lang="en-MY" sz="2200" dirty="0"/>
          </a:p>
          <a:p>
            <a:pPr marL="542925" lvl="1" indent="-277813"/>
            <a:r>
              <a:rPr lang="en-MY" sz="2600" dirty="0"/>
              <a:t>Electrical stimulation of the pelvic floor </a:t>
            </a:r>
            <a:r>
              <a:rPr lang="en-MY" sz="2600" dirty="0" smtClean="0"/>
              <a:t>&amp; </a:t>
            </a:r>
            <a:r>
              <a:rPr lang="en-MY" sz="2600" dirty="0"/>
              <a:t>sacral anterior root </a:t>
            </a:r>
            <a:r>
              <a:rPr lang="en-MY" sz="2600" dirty="0" smtClean="0"/>
              <a:t>stimulation.</a:t>
            </a:r>
            <a:r>
              <a:rPr lang="en-MY" sz="2600" baseline="30000" dirty="0" smtClean="0"/>
              <a:t>212</a:t>
            </a:r>
            <a:endParaRPr lang="en-MY" sz="2600" baseline="30000" dirty="0"/>
          </a:p>
          <a:p>
            <a:pPr marL="542925" indent="-277813">
              <a:buNone/>
            </a:pPr>
            <a:endParaRPr lang="en-MY" sz="2200" dirty="0"/>
          </a:p>
          <a:p>
            <a:pPr marL="542925" lvl="1" indent="-277813"/>
            <a:r>
              <a:rPr lang="en-MY" sz="2600" dirty="0"/>
              <a:t>Surgery (elective colostomy or ileostomy) if failed conservative options or if associated with severe pressure </a:t>
            </a:r>
            <a:r>
              <a:rPr lang="en-MY" sz="2600" dirty="0" smtClean="0"/>
              <a:t>ulcers</a:t>
            </a:r>
            <a:r>
              <a:rPr lang="en-MY" sz="2600" b="1" dirty="0" smtClean="0"/>
              <a:t>.</a:t>
            </a:r>
            <a:r>
              <a:rPr lang="en-MY" sz="2600" baseline="30000" dirty="0" smtClean="0"/>
              <a:t>212</a:t>
            </a:r>
            <a:endParaRPr lang="en-MY" sz="26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32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199" y="234882"/>
            <a:ext cx="8130210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Bowel dysfunction</a:t>
            </a:r>
            <a:r>
              <a:rPr lang="en-US" sz="2000" b="1" dirty="0" smtClean="0">
                <a:solidFill>
                  <a:schemeClr val="tx1"/>
                </a:solidFill>
              </a:rPr>
              <a:t>-3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8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0654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- </a:t>
            </a:r>
            <a:r>
              <a:rPr lang="en-US" sz="3200" b="1" dirty="0" smtClean="0">
                <a:solidFill>
                  <a:schemeClr val="tx1"/>
                </a:solidFill>
              </a:rPr>
              <a:t>Pain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62191"/>
            <a:ext cx="7944678" cy="4863894"/>
          </a:xfrm>
        </p:spPr>
        <p:txBody>
          <a:bodyPr>
            <a:normAutofit fontScale="92500" lnSpcReduction="10000"/>
          </a:bodyPr>
          <a:lstStyle/>
          <a:p>
            <a:r>
              <a:rPr lang="en-MY" sz="2600" dirty="0"/>
              <a:t>The prevalence of pain (acute </a:t>
            </a:r>
            <a:r>
              <a:rPr lang="en-MY" sz="2600" dirty="0" smtClean="0"/>
              <a:t>&amp; </a:t>
            </a:r>
            <a:r>
              <a:rPr lang="en-MY" sz="2600" dirty="0"/>
              <a:t>chronic) in MS is </a:t>
            </a:r>
            <a:r>
              <a:rPr lang="en-MY" sz="2600" b="1" u="sng" dirty="0"/>
              <a:t>83</a:t>
            </a:r>
            <a:r>
              <a:rPr lang="en-MY" sz="2600" b="1" u="sng" dirty="0" smtClean="0"/>
              <a:t>%.</a:t>
            </a:r>
            <a:r>
              <a:rPr lang="en-MY" sz="2600" baseline="30000" dirty="0" smtClean="0"/>
              <a:t>249</a:t>
            </a:r>
            <a:r>
              <a:rPr lang="en-MY" sz="2600" dirty="0" smtClean="0"/>
              <a:t> </a:t>
            </a:r>
            <a:endParaRPr lang="en-MY" sz="2600" dirty="0"/>
          </a:p>
          <a:p>
            <a:pPr marL="0" indent="0">
              <a:buNone/>
            </a:pPr>
            <a:endParaRPr lang="en-MY" sz="2200" dirty="0"/>
          </a:p>
          <a:p>
            <a:r>
              <a:rPr lang="en-MY" sz="2600" dirty="0"/>
              <a:t>The underlying mechanisms of pain have been linked with the differentiation </a:t>
            </a:r>
            <a:r>
              <a:rPr lang="en-MY" sz="2600" dirty="0" smtClean="0"/>
              <a:t>&amp; </a:t>
            </a:r>
            <a:r>
              <a:rPr lang="en-MY" sz="2600" dirty="0"/>
              <a:t>disinhibition of central </a:t>
            </a:r>
            <a:r>
              <a:rPr lang="en-MY" sz="2600" dirty="0" smtClean="0"/>
              <a:t>&amp; peripheral pathways.</a:t>
            </a:r>
            <a:r>
              <a:rPr lang="en-MY" sz="2600" baseline="30000" dirty="0" smtClean="0"/>
              <a:t>210</a:t>
            </a:r>
            <a:endParaRPr lang="en-MY" sz="2600" baseline="30000" dirty="0"/>
          </a:p>
          <a:p>
            <a:pPr marL="0" indent="0">
              <a:buNone/>
            </a:pPr>
            <a:endParaRPr lang="en-MY" sz="2200" dirty="0"/>
          </a:p>
          <a:p>
            <a:r>
              <a:rPr lang="en-MY" sz="2600" dirty="0"/>
              <a:t>Pain is co-related with anxiety, depression, </a:t>
            </a:r>
            <a:r>
              <a:rPr lang="en-MY" sz="2600" dirty="0" smtClean="0"/>
              <a:t>&amp; </a:t>
            </a:r>
            <a:r>
              <a:rPr lang="en-MY" sz="2600" dirty="0"/>
              <a:t>fatigue, </a:t>
            </a:r>
            <a:r>
              <a:rPr lang="en-MY" sz="2600" dirty="0" smtClean="0"/>
              <a:t>&amp; </a:t>
            </a:r>
            <a:r>
              <a:rPr lang="en-MY" sz="2600" dirty="0"/>
              <a:t>is aggravated by sleep disturbance </a:t>
            </a:r>
            <a:r>
              <a:rPr lang="en-MY" sz="2600" dirty="0" smtClean="0"/>
              <a:t>&amp; spasticity.</a:t>
            </a:r>
            <a:r>
              <a:rPr lang="en-MY" sz="2600" baseline="30000" dirty="0" smtClean="0"/>
              <a:t>250</a:t>
            </a:r>
          </a:p>
          <a:p>
            <a:endParaRPr lang="en-MY" sz="22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2800" dirty="0" smtClean="0"/>
              <a:t>   </a:t>
            </a:r>
            <a:r>
              <a:rPr lang="en-MY" sz="1500" dirty="0" smtClean="0"/>
              <a:t>249. </a:t>
            </a:r>
            <a:r>
              <a:rPr lang="en-MY" sz="1500" dirty="0" err="1" smtClean="0"/>
              <a:t>Jawahar</a:t>
            </a:r>
            <a:r>
              <a:rPr lang="en-MY" sz="1500" dirty="0" smtClean="0"/>
              <a:t> </a:t>
            </a:r>
            <a:r>
              <a:rPr lang="en-MY" sz="1500" dirty="0"/>
              <a:t>R,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smtClean="0"/>
              <a:t>Drugs</a:t>
            </a:r>
            <a:r>
              <a:rPr lang="en-MY" sz="1500" dirty="0"/>
              <a:t>. 2013;73(15):1711-1722.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dirty="0" smtClean="0"/>
              <a:t>      250. </a:t>
            </a:r>
            <a:r>
              <a:rPr lang="en-MY" sz="1500" dirty="0" err="1" smtClean="0"/>
              <a:t>Maloni</a:t>
            </a:r>
            <a:r>
              <a:rPr lang="en-MY" sz="1500" dirty="0" smtClean="0"/>
              <a:t> </a:t>
            </a:r>
            <a:r>
              <a:rPr lang="en-MY" sz="1500" dirty="0"/>
              <a:t>H. </a:t>
            </a:r>
            <a:r>
              <a:rPr lang="en-MY" sz="1500" dirty="0" smtClean="0"/>
              <a:t>Available </a:t>
            </a:r>
            <a:r>
              <a:rPr lang="en-MY" sz="1500" dirty="0"/>
              <a:t>from: </a:t>
            </a:r>
            <a:r>
              <a:rPr lang="en-MY" sz="1500" dirty="0" smtClean="0"/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500" u="sng" dirty="0">
                <a:hlinkClick r:id="rId2"/>
              </a:rPr>
              <a:t> </a:t>
            </a:r>
            <a:r>
              <a:rPr lang="en-MY" sz="1500" u="sng" dirty="0" smtClean="0">
                <a:hlinkClick r:id="rId2"/>
              </a:rPr>
              <a:t>             http</a:t>
            </a:r>
            <a:r>
              <a:rPr lang="en-MY" sz="1500" u="sng" dirty="0">
                <a:hlinkClick r:id="rId2"/>
              </a:rPr>
              <a:t>://www.nationalmssociety.org/NationalMSSociety/</a:t>
            </a:r>
            <a:endParaRPr lang="en-MY" sz="15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MY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9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0654"/>
            <a:ext cx="7467600" cy="785536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Classification of pain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27924"/>
            <a:ext cx="7944678" cy="5092148"/>
          </a:xfrm>
        </p:spPr>
        <p:txBody>
          <a:bodyPr>
            <a:normAutofit lnSpcReduction="10000"/>
          </a:bodyPr>
          <a:lstStyle/>
          <a:p>
            <a:pPr marL="274320" lvl="1">
              <a:spcBef>
                <a:spcPts val="600"/>
              </a:spcBef>
              <a:buSzPct val="70000"/>
              <a:buFont typeface="Wingdings"/>
              <a:buChar char=""/>
            </a:pPr>
            <a:r>
              <a:rPr lang="en-MY" sz="2800" dirty="0"/>
              <a:t>C</a:t>
            </a:r>
            <a:r>
              <a:rPr lang="id-ID" sz="2800" dirty="0"/>
              <a:t>entral neuropathic</a:t>
            </a:r>
            <a:r>
              <a:rPr lang="en-US" sz="2800" dirty="0"/>
              <a:t> </a:t>
            </a:r>
            <a:r>
              <a:rPr lang="en-US" sz="2800" dirty="0" smtClean="0"/>
              <a:t>pain</a:t>
            </a:r>
            <a:endParaRPr lang="en-MY" sz="2800" dirty="0"/>
          </a:p>
          <a:p>
            <a:pPr marL="639763" lvl="1" indent="-374650" fontAlgn="base"/>
            <a:r>
              <a:rPr lang="en-MY" sz="2400" dirty="0"/>
              <a:t>M</a:t>
            </a:r>
            <a:r>
              <a:rPr lang="id-ID" sz="2400" dirty="0"/>
              <a:t>ost common pain syndromes associated with </a:t>
            </a:r>
            <a:r>
              <a:rPr lang="id-ID" sz="2400" dirty="0" smtClean="0"/>
              <a:t>MS</a:t>
            </a:r>
            <a:r>
              <a:rPr lang="en-MY" sz="2400" baseline="30000" dirty="0" smtClean="0"/>
              <a:t>251</a:t>
            </a:r>
            <a:endParaRPr lang="en-MY" sz="2400" baseline="30000" dirty="0"/>
          </a:p>
          <a:p>
            <a:pPr marL="639763" lvl="1" indent="-374650" fontAlgn="base"/>
            <a:r>
              <a:rPr lang="en-MY" sz="2400" dirty="0"/>
              <a:t>B</a:t>
            </a:r>
            <a:r>
              <a:rPr lang="id-ID" sz="2400" dirty="0"/>
              <a:t>urning sensation</a:t>
            </a:r>
            <a:r>
              <a:rPr lang="en-US" sz="2400" dirty="0"/>
              <a:t>, usually </a:t>
            </a:r>
            <a:r>
              <a:rPr lang="id-ID" sz="2400" dirty="0"/>
              <a:t>affecting lower limbs, more frequently distally </a:t>
            </a:r>
            <a:r>
              <a:rPr lang="en-MY" sz="2400" dirty="0"/>
              <a:t>&gt;</a:t>
            </a:r>
            <a:r>
              <a:rPr lang="id-ID" sz="2400" dirty="0"/>
              <a:t> </a:t>
            </a:r>
            <a:r>
              <a:rPr lang="id-ID" sz="2400" dirty="0" smtClean="0"/>
              <a:t>proximally</a:t>
            </a:r>
            <a:r>
              <a:rPr lang="en-MY" sz="2400" baseline="30000" dirty="0" smtClean="0"/>
              <a:t>251</a:t>
            </a:r>
            <a:endParaRPr lang="en-MY" sz="2400" baseline="30000" dirty="0"/>
          </a:p>
          <a:p>
            <a:pPr marL="639763" lvl="1" indent="-374650" fontAlgn="base"/>
            <a:r>
              <a:rPr lang="en-US" sz="2400" dirty="0"/>
              <a:t>Caused by</a:t>
            </a:r>
            <a:r>
              <a:rPr lang="id-ID" sz="2400" dirty="0"/>
              <a:t> demyelinating lesion</a:t>
            </a:r>
            <a:r>
              <a:rPr lang="en-US" sz="2400" dirty="0"/>
              <a:t>s</a:t>
            </a:r>
            <a:r>
              <a:rPr lang="id-ID" sz="2400" dirty="0"/>
              <a:t> in the </a:t>
            </a:r>
            <a:r>
              <a:rPr lang="en-US" sz="2400" dirty="0" smtClean="0"/>
              <a:t>CNS</a:t>
            </a:r>
            <a:r>
              <a:rPr lang="en-US" sz="2400" baseline="30000" dirty="0" smtClean="0"/>
              <a:t>250</a:t>
            </a:r>
          </a:p>
          <a:p>
            <a:pPr lvl="1" fontAlgn="base"/>
            <a:endParaRPr lang="en-US" sz="2000" dirty="0"/>
          </a:p>
          <a:p>
            <a:pPr fontAlgn="base"/>
            <a:r>
              <a:rPr lang="en-MY" sz="2800" dirty="0"/>
              <a:t>N</a:t>
            </a:r>
            <a:r>
              <a:rPr lang="id-ID" sz="2800" dirty="0"/>
              <a:t>on</a:t>
            </a:r>
            <a:r>
              <a:rPr lang="en-MY" sz="2800" dirty="0"/>
              <a:t>-</a:t>
            </a:r>
            <a:r>
              <a:rPr lang="id-ID" sz="2800" dirty="0"/>
              <a:t>neuropathic</a:t>
            </a:r>
            <a:r>
              <a:rPr lang="en-US" sz="2800" dirty="0"/>
              <a:t> </a:t>
            </a:r>
            <a:r>
              <a:rPr lang="en-US" sz="2800" dirty="0" smtClean="0"/>
              <a:t>pain</a:t>
            </a:r>
            <a:r>
              <a:rPr lang="en-US" sz="2800" baseline="30000" dirty="0" smtClean="0"/>
              <a:t>250</a:t>
            </a:r>
            <a:endParaRPr lang="en-MY" sz="2800" baseline="30000" dirty="0"/>
          </a:p>
          <a:p>
            <a:pPr marL="639763" lvl="1" indent="-374650" fontAlgn="base"/>
            <a:r>
              <a:rPr lang="en-US" sz="2400" dirty="0"/>
              <a:t>e</a:t>
            </a:r>
            <a:r>
              <a:rPr lang="en-US" sz="2400" dirty="0" smtClean="0"/>
              <a:t>.g. </a:t>
            </a:r>
            <a:r>
              <a:rPr lang="id-ID" sz="2400" dirty="0"/>
              <a:t>musculoskeletal pain</a:t>
            </a:r>
            <a:r>
              <a:rPr lang="en-US" sz="2400" dirty="0"/>
              <a:t> </a:t>
            </a:r>
            <a:r>
              <a:rPr lang="en-US" sz="2400" dirty="0" smtClean="0"/>
              <a:t>&amp; </a:t>
            </a:r>
            <a:r>
              <a:rPr lang="id-ID" sz="2400" dirty="0"/>
              <a:t>painful tonic </a:t>
            </a:r>
            <a:r>
              <a:rPr lang="id-ID" sz="2400" dirty="0" smtClean="0"/>
              <a:t>spasms</a:t>
            </a:r>
            <a:endParaRPr lang="en-MY" sz="2400" dirty="0" smtClean="0"/>
          </a:p>
          <a:p>
            <a:pPr marL="365760" lvl="1" indent="0" fontAlgn="base">
              <a:buNone/>
            </a:pPr>
            <a:endParaRPr lang="en-MY" sz="2000" dirty="0"/>
          </a:p>
          <a:p>
            <a:r>
              <a:rPr lang="en-MY" sz="2800" dirty="0"/>
              <a:t>M</a:t>
            </a:r>
            <a:r>
              <a:rPr lang="id-ID" sz="2800" dirty="0" smtClean="0"/>
              <a:t>ixed</a:t>
            </a:r>
            <a:r>
              <a:rPr lang="en-MY" sz="2800" baseline="30000" dirty="0" smtClean="0"/>
              <a:t>250</a:t>
            </a:r>
            <a:endParaRPr lang="en-MY" sz="2800" baseline="30000" dirty="0"/>
          </a:p>
          <a:p>
            <a:pPr marL="0" indent="0">
              <a:buNone/>
            </a:pPr>
            <a:r>
              <a:rPr lang="en-MY" sz="2000" dirty="0" smtClean="0"/>
              <a:t>    </a:t>
            </a:r>
          </a:p>
          <a:p>
            <a:pPr marL="0" indent="0">
              <a:buNone/>
            </a:pPr>
            <a:r>
              <a:rPr lang="en-MY" sz="1500" dirty="0"/>
              <a:t> </a:t>
            </a:r>
            <a:r>
              <a:rPr lang="en-MY" sz="1500" dirty="0" smtClean="0"/>
              <a:t>    </a:t>
            </a:r>
            <a:r>
              <a:rPr lang="en-MY" sz="1400" dirty="0" smtClean="0"/>
              <a:t>251. </a:t>
            </a:r>
            <a:r>
              <a:rPr lang="en-MY" sz="1400" dirty="0" err="1" smtClean="0"/>
              <a:t>Solaro</a:t>
            </a:r>
            <a:r>
              <a:rPr lang="en-MY" sz="1400" dirty="0" smtClean="0"/>
              <a:t> </a:t>
            </a:r>
            <a:r>
              <a:rPr lang="en-MY" sz="1400" dirty="0"/>
              <a:t>C, </a:t>
            </a:r>
            <a:r>
              <a:rPr lang="en-MY" sz="1400" dirty="0" smtClean="0"/>
              <a:t>et al. Drugs</a:t>
            </a:r>
            <a:r>
              <a:rPr lang="en-MY" sz="1400" dirty="0"/>
              <a:t>. 2010;70(10):1245-1254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33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3940"/>
            <a:ext cx="7931426" cy="5078896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MY" sz="3000" dirty="0"/>
              <a:t>Treatment for pain</a:t>
            </a:r>
            <a:r>
              <a:rPr lang="en-MY" sz="3000" baseline="30000" dirty="0"/>
              <a:t>249</a:t>
            </a:r>
            <a:endParaRPr lang="en-MY" sz="3000" dirty="0" smtClean="0"/>
          </a:p>
          <a:p>
            <a:pPr marL="639763" lvl="1" indent="-374650"/>
            <a:r>
              <a:rPr lang="en-MY" sz="2600" dirty="0" smtClean="0"/>
              <a:t>Anticonvulsants </a:t>
            </a:r>
            <a:endParaRPr lang="en-MY" sz="2600" dirty="0"/>
          </a:p>
          <a:p>
            <a:pPr lvl="2" indent="-292100" fontAlgn="base"/>
            <a:r>
              <a:rPr lang="en-MY" sz="2200" dirty="0"/>
              <a:t>Gabapentin </a:t>
            </a:r>
          </a:p>
          <a:p>
            <a:pPr lvl="2" indent="-292100" fontAlgn="base"/>
            <a:r>
              <a:rPr lang="en-MY" sz="2200" dirty="0" err="1"/>
              <a:t>Pregabalin</a:t>
            </a:r>
            <a:r>
              <a:rPr lang="en-MY" sz="2200" dirty="0"/>
              <a:t> </a:t>
            </a:r>
          </a:p>
          <a:p>
            <a:pPr lvl="2" indent="-292100" fontAlgn="base"/>
            <a:r>
              <a:rPr lang="en-MY" sz="2200" dirty="0"/>
              <a:t>Lamotrigine</a:t>
            </a:r>
          </a:p>
          <a:p>
            <a:pPr lvl="2" indent="-292100" fontAlgn="base"/>
            <a:r>
              <a:rPr lang="id-ID" sz="2200" dirty="0"/>
              <a:t>Levetiracetam </a:t>
            </a:r>
            <a:endParaRPr lang="en-MY" sz="2200" dirty="0"/>
          </a:p>
          <a:p>
            <a:pPr marL="639763" lvl="1" indent="-374650" fontAlgn="base"/>
            <a:r>
              <a:rPr lang="id-ID" sz="2600" dirty="0"/>
              <a:t>Antidepressants</a:t>
            </a:r>
            <a:endParaRPr lang="en-MY" sz="2600" dirty="0"/>
          </a:p>
          <a:p>
            <a:pPr lvl="2" indent="-292100" fontAlgn="base"/>
            <a:r>
              <a:rPr lang="id-ID" sz="2200" dirty="0" smtClean="0"/>
              <a:t>Nortriptyline</a:t>
            </a:r>
            <a:endParaRPr lang="en-MY" sz="2200" dirty="0"/>
          </a:p>
          <a:p>
            <a:pPr lvl="2" indent="-292100" fontAlgn="base"/>
            <a:r>
              <a:rPr lang="en-US" sz="2200" dirty="0"/>
              <a:t>D</a:t>
            </a:r>
            <a:r>
              <a:rPr lang="id-ID" sz="2200" dirty="0"/>
              <a:t>uloxetine</a:t>
            </a:r>
            <a:endParaRPr lang="en-MY" sz="2200" dirty="0"/>
          </a:p>
          <a:p>
            <a:pPr marL="639763" lvl="1" indent="-374650" fontAlgn="base"/>
            <a:r>
              <a:rPr lang="en-MY" sz="2600" dirty="0"/>
              <a:t>Cannabinoids</a:t>
            </a:r>
          </a:p>
          <a:p>
            <a:pPr lvl="2" indent="-292100" fontAlgn="base"/>
            <a:r>
              <a:rPr lang="id-ID" sz="2200" dirty="0"/>
              <a:t>Dronabinol </a:t>
            </a:r>
            <a:endParaRPr lang="en-MY" sz="2200" dirty="0"/>
          </a:p>
          <a:p>
            <a:pPr lvl="2" indent="-292100" fontAlgn="base"/>
            <a:r>
              <a:rPr lang="en-US" sz="2200" dirty="0"/>
              <a:t>N</a:t>
            </a:r>
            <a:r>
              <a:rPr lang="id-ID" sz="2200" dirty="0"/>
              <a:t>abiximols</a:t>
            </a:r>
            <a:endParaRPr lang="en-MY" sz="2200" dirty="0"/>
          </a:p>
          <a:p>
            <a:pPr marL="639763" lvl="1" indent="-374650"/>
            <a:r>
              <a:rPr lang="en-MY" sz="2600" dirty="0"/>
              <a:t>Dextromethorphan/Quinidine</a:t>
            </a:r>
          </a:p>
          <a:p>
            <a:pPr marL="639763" lvl="1" indent="-374650"/>
            <a:r>
              <a:rPr lang="en-MY" sz="2600" dirty="0"/>
              <a:t>Opioids</a:t>
            </a:r>
          </a:p>
          <a:p>
            <a:pPr marL="639763" lvl="1" indent="-374650" fontAlgn="base"/>
            <a:r>
              <a:rPr lang="id-ID" sz="2600" dirty="0"/>
              <a:t>I</a:t>
            </a:r>
            <a:r>
              <a:rPr lang="en-US" sz="2600" dirty="0"/>
              <a:t>V</a:t>
            </a:r>
            <a:r>
              <a:rPr lang="id-ID" sz="2600" dirty="0"/>
              <a:t> morphine</a:t>
            </a:r>
            <a:endParaRPr lang="en-MY" sz="26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35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221630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</a:t>
            </a:r>
            <a:r>
              <a:rPr lang="en-US" sz="3200" b="1" dirty="0" smtClean="0">
                <a:solidFill>
                  <a:schemeClr val="tx1"/>
                </a:solidFill>
              </a:rPr>
              <a:t>– Pain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/>
          </a:p>
        </p:txBody>
      </p:sp>
    </p:spTree>
    <p:extLst>
      <p:ext uri="{BB962C8B-B14F-4D97-AF65-F5344CB8AC3E}">
        <p14:creationId xmlns:p14="http://schemas.microsoft.com/office/powerpoint/2010/main" val="125602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7158"/>
            <a:ext cx="7467600" cy="772284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Chronic low back pain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54428"/>
            <a:ext cx="7918174" cy="4873752"/>
          </a:xfrm>
        </p:spPr>
        <p:txBody>
          <a:bodyPr>
            <a:normAutofit lnSpcReduction="10000"/>
          </a:bodyPr>
          <a:lstStyle/>
          <a:p>
            <a:r>
              <a:rPr lang="en-MY" sz="2800" dirty="0"/>
              <a:t>The most common type of somatic nociceptive pain </a:t>
            </a:r>
            <a:r>
              <a:rPr lang="en-MY" sz="2800" dirty="0" smtClean="0"/>
              <a:t>&amp; </a:t>
            </a:r>
            <a:r>
              <a:rPr lang="en-MY" sz="2800" dirty="0"/>
              <a:t>may be due to  degenerative </a:t>
            </a:r>
            <a:r>
              <a:rPr lang="en-MY" sz="2800" dirty="0" smtClean="0"/>
              <a:t>changes, &amp; excessive </a:t>
            </a:r>
            <a:r>
              <a:rPr lang="en-MY" sz="2800" dirty="0"/>
              <a:t>burden of joints </a:t>
            </a:r>
            <a:r>
              <a:rPr lang="en-MY" sz="2800" dirty="0" smtClean="0"/>
              <a:t>&amp; muscles</a:t>
            </a:r>
            <a:r>
              <a:rPr lang="en-MY" sz="2800" baseline="30000" dirty="0" smtClean="0"/>
              <a:t>251</a:t>
            </a:r>
            <a:r>
              <a:rPr lang="en-MY" sz="2800" dirty="0" smtClean="0"/>
              <a:t> </a:t>
            </a:r>
          </a:p>
          <a:p>
            <a:endParaRPr lang="en-MY" sz="2000" dirty="0"/>
          </a:p>
          <a:p>
            <a:r>
              <a:rPr lang="en-MY" sz="2800" dirty="0"/>
              <a:t>Pharmacological treatment (NSAIDS or opioids) should follow the same strategies as those for non-MS-related </a:t>
            </a:r>
            <a:r>
              <a:rPr lang="en-MY" sz="2800" dirty="0" smtClean="0"/>
              <a:t>pain.</a:t>
            </a:r>
            <a:r>
              <a:rPr lang="en-MY" sz="2800" baseline="30000" dirty="0" smtClean="0"/>
              <a:t>251</a:t>
            </a:r>
          </a:p>
          <a:p>
            <a:endParaRPr lang="en-MY" sz="2000" dirty="0"/>
          </a:p>
          <a:p>
            <a:r>
              <a:rPr lang="en-MY" sz="2800" dirty="0"/>
              <a:t>High-frequency TENS may be </a:t>
            </a:r>
            <a:r>
              <a:rPr lang="en-MY" sz="2800" dirty="0" smtClean="0"/>
              <a:t>beneficial.</a:t>
            </a:r>
            <a:r>
              <a:rPr lang="en-MY" sz="2800" baseline="30000" dirty="0" smtClean="0"/>
              <a:t>253</a:t>
            </a:r>
            <a:endParaRPr lang="en-MY" sz="2800" baseline="30000" dirty="0"/>
          </a:p>
          <a:p>
            <a:endParaRPr lang="en-MY" sz="20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dirty="0" smtClean="0"/>
              <a:t>   </a:t>
            </a:r>
            <a:r>
              <a:rPr lang="en-MY" sz="1400" dirty="0" smtClean="0"/>
              <a:t>253. </a:t>
            </a:r>
            <a:r>
              <a:rPr lang="en-MY" sz="1400" dirty="0" err="1" smtClean="0"/>
              <a:t>Warke</a:t>
            </a:r>
            <a:r>
              <a:rPr lang="en-MY" sz="1400" dirty="0" smtClean="0"/>
              <a:t> </a:t>
            </a:r>
            <a:r>
              <a:rPr lang="en-MY" sz="1400" dirty="0"/>
              <a:t>K,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Clin</a:t>
            </a:r>
            <a:r>
              <a:rPr lang="en-MY" sz="1400" dirty="0" smtClean="0"/>
              <a:t> </a:t>
            </a:r>
            <a:r>
              <a:rPr lang="en-MY" sz="1400" dirty="0"/>
              <a:t>J Pain. 2006;22(9):812-819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77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878417" cy="5105400"/>
          </a:xfrm>
        </p:spPr>
        <p:txBody>
          <a:bodyPr>
            <a:normAutofit lnSpcReduction="10000"/>
          </a:bodyPr>
          <a:lstStyle/>
          <a:p>
            <a:r>
              <a:rPr lang="en-MY" sz="2800" dirty="0"/>
              <a:t>Paroxysmal manifestations of MS are cluster of symptoms that appear suddenly, shortly but frequently, </a:t>
            </a:r>
            <a:r>
              <a:rPr lang="en-MY" sz="2800" dirty="0" smtClean="0"/>
              <a:t>&amp; </a:t>
            </a:r>
            <a:r>
              <a:rPr lang="en-MY" sz="2800" dirty="0"/>
              <a:t>are often </a:t>
            </a:r>
            <a:r>
              <a:rPr lang="en-MY" sz="2800" dirty="0" smtClean="0"/>
              <a:t>stereotyped.</a:t>
            </a:r>
            <a:r>
              <a:rPr lang="en-MY" sz="2800" baseline="30000" dirty="0" smtClean="0"/>
              <a:t>7</a:t>
            </a:r>
            <a:r>
              <a:rPr lang="en-MY" sz="2800" dirty="0" smtClean="0"/>
              <a:t> </a:t>
            </a:r>
          </a:p>
          <a:p>
            <a:endParaRPr lang="en-MY" sz="2000" dirty="0"/>
          </a:p>
          <a:p>
            <a:r>
              <a:rPr lang="en-MY" sz="2800" dirty="0"/>
              <a:t>In MS, paroxysmal symptoms which cause severe discomfort affect 10% of </a:t>
            </a:r>
            <a:r>
              <a:rPr lang="en-MY" sz="2800" dirty="0" smtClean="0"/>
              <a:t>patients.</a:t>
            </a:r>
            <a:r>
              <a:rPr lang="en-MY" sz="2800" baseline="30000" dirty="0" smtClean="0"/>
              <a:t>254</a:t>
            </a:r>
          </a:p>
          <a:p>
            <a:endParaRPr lang="en-MY" sz="2000" dirty="0"/>
          </a:p>
          <a:p>
            <a:r>
              <a:rPr lang="en-MY" sz="2800" dirty="0"/>
              <a:t>Paroxysmal symptoms are likely due to abnormal transient electric discharges spread throughout demyelinated </a:t>
            </a:r>
            <a:r>
              <a:rPr lang="en-MY" sz="2800" dirty="0" smtClean="0"/>
              <a:t>axons.</a:t>
            </a:r>
            <a:r>
              <a:rPr lang="en-MY" sz="2800" baseline="30000" dirty="0" smtClean="0"/>
              <a:t>255</a:t>
            </a:r>
            <a:endParaRPr lang="en-MY" sz="2800" baseline="30000" dirty="0"/>
          </a:p>
          <a:p>
            <a:pPr marL="0" indent="0">
              <a:buNone/>
            </a:pPr>
            <a:endParaRPr lang="en-MY" sz="2000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500" dirty="0"/>
              <a:t> </a:t>
            </a:r>
            <a:r>
              <a:rPr lang="en-MY" sz="1500" dirty="0" smtClean="0"/>
              <a:t>   </a:t>
            </a:r>
            <a:r>
              <a:rPr lang="en-MY" sz="1400" dirty="0" smtClean="0"/>
              <a:t>254. </a:t>
            </a:r>
            <a:r>
              <a:rPr lang="en-MY" sz="1400" dirty="0" err="1" smtClean="0"/>
              <a:t>Solaro</a:t>
            </a:r>
            <a:r>
              <a:rPr lang="en-MY" sz="1400" dirty="0" smtClean="0"/>
              <a:t> </a:t>
            </a:r>
            <a:r>
              <a:rPr lang="en-MY" sz="1400" dirty="0"/>
              <a:t>C, </a:t>
            </a:r>
            <a:r>
              <a:rPr lang="en-MY" sz="1400" dirty="0" smtClean="0"/>
              <a:t>et al. J </a:t>
            </a:r>
            <a:r>
              <a:rPr lang="en-MY" sz="1400" dirty="0"/>
              <a:t>Neurol. 2009;256(10):</a:t>
            </a:r>
            <a:r>
              <a:rPr lang="en-MY" sz="1400" dirty="0" smtClean="0"/>
              <a:t>1773-1774</a:t>
            </a:r>
            <a:endParaRPr lang="en-MY" sz="14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MY" sz="1400" dirty="0" smtClean="0"/>
              <a:t>    255. </a:t>
            </a:r>
            <a:r>
              <a:rPr lang="en-MY" sz="1400" dirty="0" err="1" smtClean="0"/>
              <a:t>Solaro</a:t>
            </a:r>
            <a:r>
              <a:rPr lang="en-MY" sz="1400" dirty="0" smtClean="0"/>
              <a:t> </a:t>
            </a:r>
            <a:r>
              <a:rPr lang="en-MY" sz="1400" dirty="0"/>
              <a:t>C,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Neurology</a:t>
            </a:r>
            <a:r>
              <a:rPr lang="en-MY" sz="1400" dirty="0"/>
              <a:t>. 1998;51(2):609-611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</a:t>
            </a:r>
            <a:r>
              <a:rPr lang="en-US" sz="3200" b="1" dirty="0" smtClean="0">
                <a:solidFill>
                  <a:schemeClr val="tx1"/>
                </a:solidFill>
              </a:rPr>
              <a:t>- Paroxysmal pain</a:t>
            </a:r>
            <a:endParaRPr lang="en-MY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4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5615"/>
            <a:ext cx="7467600" cy="62651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Clinical presentation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0939" y="861393"/>
            <a:ext cx="8116957" cy="5857457"/>
          </a:xfrm>
        </p:spPr>
        <p:txBody>
          <a:bodyPr>
            <a:normAutofit fontScale="92500" lnSpcReduction="10000"/>
          </a:bodyPr>
          <a:lstStyle/>
          <a:p>
            <a:r>
              <a:rPr lang="en-MY" sz="2600" dirty="0"/>
              <a:t>Trigeminal neuralgia (TN)</a:t>
            </a:r>
          </a:p>
          <a:p>
            <a:pPr lvl="1"/>
            <a:r>
              <a:rPr lang="en-MY" sz="2200" dirty="0"/>
              <a:t>TN occurs 20 times more common in MS than in the age-matched general population. It is typically </a:t>
            </a:r>
            <a:r>
              <a:rPr lang="en-MY" sz="2200" dirty="0" smtClean="0"/>
              <a:t>unilateral.</a:t>
            </a:r>
            <a:r>
              <a:rPr lang="en-MY" sz="2200" baseline="30000" dirty="0" smtClean="0"/>
              <a:t>250</a:t>
            </a:r>
            <a:endParaRPr lang="en-MY" sz="2200" baseline="30000" dirty="0"/>
          </a:p>
          <a:p>
            <a:endParaRPr lang="en-MY" sz="1300" dirty="0" smtClean="0"/>
          </a:p>
          <a:p>
            <a:r>
              <a:rPr lang="en-MY" sz="2600" dirty="0" smtClean="0"/>
              <a:t>Painful </a:t>
            </a:r>
            <a:r>
              <a:rPr lang="en-MY" sz="2600" dirty="0"/>
              <a:t>tonic spasms </a:t>
            </a:r>
          </a:p>
          <a:p>
            <a:pPr lvl="1"/>
            <a:r>
              <a:rPr lang="en-MY" sz="2200" dirty="0"/>
              <a:t>Is an abrupt abnormal posturing of </a:t>
            </a:r>
            <a:r>
              <a:rPr lang="en-MY" sz="2200" dirty="0" smtClean="0"/>
              <a:t>extremities, described </a:t>
            </a:r>
            <a:r>
              <a:rPr lang="en-MY" sz="2200" dirty="0"/>
              <a:t>as </a:t>
            </a:r>
            <a:r>
              <a:rPr lang="en-MY" sz="2200" dirty="0" smtClean="0"/>
              <a:t>cramping</a:t>
            </a:r>
            <a:r>
              <a:rPr lang="en-MY" sz="2200" dirty="0"/>
              <a:t>, pulling pain, clawing of a hand or arm, or kicking out of a leg. It is distinct from pain related to spasticity </a:t>
            </a:r>
            <a:r>
              <a:rPr lang="en-MY" sz="2200" dirty="0" smtClean="0"/>
              <a:t>&amp; </a:t>
            </a:r>
            <a:r>
              <a:rPr lang="en-MY" sz="2200" dirty="0"/>
              <a:t>is estimated to occur in11% of the MS </a:t>
            </a:r>
            <a:r>
              <a:rPr lang="en-MY" sz="2200" dirty="0" smtClean="0"/>
              <a:t>population.</a:t>
            </a:r>
            <a:r>
              <a:rPr lang="en-MY" sz="2200" baseline="30000" dirty="0" smtClean="0"/>
              <a:t>250, 251</a:t>
            </a:r>
          </a:p>
          <a:p>
            <a:pPr lvl="1"/>
            <a:endParaRPr lang="en-MY" sz="1300" dirty="0"/>
          </a:p>
          <a:p>
            <a:r>
              <a:rPr lang="en-MY" sz="2600" dirty="0" err="1"/>
              <a:t>Lhermitte’s</a:t>
            </a:r>
            <a:r>
              <a:rPr lang="en-MY" sz="2600" dirty="0"/>
              <a:t> sign  </a:t>
            </a:r>
          </a:p>
          <a:p>
            <a:pPr lvl="1"/>
            <a:r>
              <a:rPr lang="en-MY" sz="2200" dirty="0"/>
              <a:t>This is a transient paroxysmal electric shock-like sensation radiating down the spine to the lower extremities which is elicited by neck flexion or </a:t>
            </a:r>
            <a:r>
              <a:rPr lang="en-MY" sz="2200" dirty="0" smtClean="0"/>
              <a:t>extension. It </a:t>
            </a:r>
            <a:r>
              <a:rPr lang="en-MY" sz="2200" dirty="0"/>
              <a:t>is experienced by 40% of patients with </a:t>
            </a:r>
            <a:r>
              <a:rPr lang="en-MY" sz="2200" dirty="0" smtClean="0"/>
              <a:t>MS.</a:t>
            </a:r>
            <a:r>
              <a:rPr lang="en-MY" sz="2200" baseline="30000" dirty="0" smtClean="0"/>
              <a:t>251</a:t>
            </a:r>
          </a:p>
          <a:p>
            <a:pPr lvl="1"/>
            <a:endParaRPr lang="en-MY" sz="1300" dirty="0"/>
          </a:p>
          <a:p>
            <a:r>
              <a:rPr lang="en-MY" sz="2600" dirty="0"/>
              <a:t>Others </a:t>
            </a:r>
            <a:endParaRPr lang="en-MY" sz="2600" dirty="0" smtClean="0"/>
          </a:p>
          <a:p>
            <a:pPr lvl="1"/>
            <a:r>
              <a:rPr lang="en-MY" sz="2200" dirty="0" err="1" smtClean="0"/>
              <a:t>Paraesthesiae</a:t>
            </a:r>
            <a:r>
              <a:rPr lang="en-MY" sz="2200" dirty="0"/>
              <a:t>, itching, dysarthria, diplopia, akinesia </a:t>
            </a:r>
            <a:r>
              <a:rPr lang="en-MY" sz="2200" dirty="0" smtClean="0"/>
              <a:t>&amp; ataxia</a:t>
            </a:r>
            <a:r>
              <a:rPr lang="en-MY" sz="2200" baseline="30000" dirty="0" smtClean="0"/>
              <a:t>7</a:t>
            </a:r>
            <a:endParaRPr lang="en-MY" sz="2200" baseline="30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24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98980"/>
            <a:ext cx="7931426" cy="3872948"/>
          </a:xfrm>
        </p:spPr>
        <p:txBody>
          <a:bodyPr/>
          <a:lstStyle/>
          <a:p>
            <a:r>
              <a:rPr lang="en-MY" sz="2800" dirty="0" smtClean="0"/>
              <a:t>Carbamazepine</a:t>
            </a:r>
            <a:r>
              <a:rPr lang="en-US" sz="2800" baseline="30000" dirty="0" smtClean="0"/>
              <a:t>7, 210</a:t>
            </a:r>
            <a:endParaRPr lang="en-MY" sz="2800" baseline="30000" dirty="0"/>
          </a:p>
          <a:p>
            <a:r>
              <a:rPr lang="en-US" sz="2800" dirty="0" smtClean="0"/>
              <a:t>Gabapentin</a:t>
            </a:r>
            <a:r>
              <a:rPr lang="en-US" sz="2800" baseline="30000" dirty="0" smtClean="0"/>
              <a:t>255</a:t>
            </a:r>
            <a:r>
              <a:rPr lang="en-MY" sz="2800" dirty="0" smtClean="0"/>
              <a:t> </a:t>
            </a:r>
            <a:r>
              <a:rPr lang="en-MY" sz="2800" dirty="0"/>
              <a:t> </a:t>
            </a:r>
          </a:p>
          <a:p>
            <a:r>
              <a:rPr lang="en-MY" sz="2800" dirty="0" smtClean="0"/>
              <a:t>Pregabalin</a:t>
            </a:r>
            <a:r>
              <a:rPr lang="en-MY" sz="2800" baseline="30000" dirty="0" smtClean="0"/>
              <a:t>254</a:t>
            </a:r>
            <a:r>
              <a:rPr lang="en-MY" sz="2800" dirty="0" smtClean="0"/>
              <a:t> </a:t>
            </a:r>
            <a:endParaRPr lang="en-MY" sz="2800" dirty="0"/>
          </a:p>
          <a:p>
            <a:r>
              <a:rPr lang="en-MY" sz="2800" dirty="0"/>
              <a:t>TENS (TN)</a:t>
            </a:r>
          </a:p>
          <a:p>
            <a:r>
              <a:rPr lang="en-MY" sz="2800" dirty="0"/>
              <a:t>CT-driven </a:t>
            </a:r>
            <a:r>
              <a:rPr lang="en-MY" sz="2800" dirty="0" err="1"/>
              <a:t>thermocoagluation</a:t>
            </a:r>
            <a:r>
              <a:rPr lang="en-MY" sz="2800" dirty="0"/>
              <a:t> in refractory TN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39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393906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</a:t>
            </a:r>
            <a:r>
              <a:rPr lang="en-US" sz="3200" b="1" dirty="0" smtClean="0">
                <a:solidFill>
                  <a:schemeClr val="tx1"/>
                </a:solidFill>
              </a:rPr>
              <a:t>- Paroxysmal </a:t>
            </a:r>
            <a:r>
              <a:rPr lang="en-US" sz="3200" b="1" dirty="0" smtClean="0">
                <a:solidFill>
                  <a:schemeClr val="tx1"/>
                </a:solidFill>
              </a:rPr>
              <a:t>pain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2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116957" cy="1143000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Settings for rehabilitation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865165" cy="4873752"/>
          </a:xfrm>
        </p:spPr>
        <p:txBody>
          <a:bodyPr/>
          <a:lstStyle/>
          <a:p>
            <a:r>
              <a:rPr lang="en-MY" sz="2800" dirty="0" smtClean="0"/>
              <a:t>Settings:</a:t>
            </a:r>
            <a:r>
              <a:rPr lang="en-MY" sz="2800" baseline="30000" dirty="0" smtClean="0"/>
              <a:t>210</a:t>
            </a:r>
          </a:p>
          <a:p>
            <a:pPr marL="639763" lvl="1" indent="-374650"/>
            <a:r>
              <a:rPr lang="en-MY" sz="2400" dirty="0" smtClean="0"/>
              <a:t>In-patient</a:t>
            </a:r>
          </a:p>
          <a:p>
            <a:pPr marL="639763" lvl="1" indent="-374650"/>
            <a:r>
              <a:rPr lang="en-MY" sz="2400" dirty="0" smtClean="0"/>
              <a:t>Out-patient/ambulatory</a:t>
            </a:r>
          </a:p>
          <a:p>
            <a:pPr marL="639763" lvl="1" indent="-374650"/>
            <a:r>
              <a:rPr lang="en-MY" sz="2400" dirty="0" smtClean="0"/>
              <a:t>Home-based/community</a:t>
            </a:r>
          </a:p>
          <a:p>
            <a:pPr marL="365760" lvl="1" indent="0">
              <a:buNone/>
            </a:pPr>
            <a:endParaRPr lang="en-MY" sz="2000" dirty="0" smtClean="0"/>
          </a:p>
          <a:p>
            <a:r>
              <a:rPr lang="en-MY" sz="2800" dirty="0" smtClean="0"/>
              <a:t>Characteristics:</a:t>
            </a:r>
          </a:p>
          <a:p>
            <a:pPr marL="639763" lvl="1" indent="-374650"/>
            <a:r>
              <a:rPr lang="en-MY" sz="2400" dirty="0" smtClean="0"/>
              <a:t>Inter/multidisciplinary</a:t>
            </a:r>
          </a:p>
          <a:p>
            <a:pPr marL="639763" lvl="1" indent="-374650"/>
            <a:r>
              <a:rPr lang="en-MY" sz="2400" dirty="0" smtClean="0"/>
              <a:t>Patient-centred</a:t>
            </a:r>
          </a:p>
          <a:p>
            <a:pPr marL="639763" lvl="1" indent="-374650"/>
            <a:r>
              <a:rPr lang="en-MY" sz="2400" dirty="0" smtClean="0"/>
              <a:t>Time-based</a:t>
            </a:r>
          </a:p>
          <a:p>
            <a:pPr marL="639763" lvl="1" indent="-374650"/>
            <a:r>
              <a:rPr lang="en-MY" sz="2400" dirty="0" smtClean="0"/>
              <a:t>Functionally-orientated</a:t>
            </a:r>
          </a:p>
          <a:p>
            <a:endParaRPr lang="en-MY" dirty="0" smtClean="0"/>
          </a:p>
          <a:p>
            <a:endParaRPr lang="en-MY" dirty="0" smtClean="0"/>
          </a:p>
          <a:p>
            <a:endParaRPr lang="en-MY" dirty="0"/>
          </a:p>
        </p:txBody>
      </p:sp>
      <p:pic>
        <p:nvPicPr>
          <p:cNvPr id="4" name="Picture 2" descr="http://thumbs.dreamstime.com/z/teamwork-diversity-2047173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52" b="6352"/>
          <a:stretch/>
        </p:blipFill>
        <p:spPr bwMode="auto">
          <a:xfrm>
            <a:off x="5435221" y="3764507"/>
            <a:ext cx="24230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4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1176"/>
            <a:ext cx="7931426" cy="4873752"/>
          </a:xfrm>
        </p:spPr>
        <p:txBody>
          <a:bodyPr/>
          <a:lstStyle/>
          <a:p>
            <a:r>
              <a:rPr lang="en-MY" dirty="0"/>
              <a:t>Sexual dysfunction in MS due to neurogenic lesions is common during the disease course </a:t>
            </a:r>
            <a:r>
              <a:rPr lang="en-MY" dirty="0" smtClean="0"/>
              <a:t>&amp; </a:t>
            </a:r>
            <a:r>
              <a:rPr lang="en-MY" dirty="0"/>
              <a:t>affects approximately 70% of patients. Underlying psychological dysfunction </a:t>
            </a:r>
            <a:r>
              <a:rPr lang="en-MY" dirty="0" smtClean="0"/>
              <a:t>&amp; </a:t>
            </a:r>
            <a:r>
              <a:rPr lang="en-MY" dirty="0"/>
              <a:t>side effects of medication may also play a </a:t>
            </a:r>
            <a:r>
              <a:rPr lang="en-MY" dirty="0" smtClean="0"/>
              <a:t>role.</a:t>
            </a:r>
            <a:r>
              <a:rPr lang="en-MY" baseline="30000" dirty="0" smtClean="0"/>
              <a:t>240</a:t>
            </a:r>
            <a:endParaRPr lang="en-MY" baseline="30000" dirty="0"/>
          </a:p>
          <a:p>
            <a:r>
              <a:rPr lang="en-MY" dirty="0"/>
              <a:t>Common symptoms include: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40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199" y="221630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-</a:t>
            </a:r>
            <a:r>
              <a:rPr lang="en-US" sz="3200" b="1" dirty="0" smtClean="0">
                <a:solidFill>
                  <a:schemeClr val="tx1"/>
                </a:solidFill>
              </a:rPr>
              <a:t> Sexual dysfunction</a:t>
            </a:r>
            <a:endParaRPr lang="en-MY" sz="3200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31241"/>
              </p:ext>
            </p:extLst>
          </p:nvPr>
        </p:nvGraphicFramePr>
        <p:xfrm>
          <a:off x="848137" y="3865291"/>
          <a:ext cx="7248940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4470"/>
                <a:gridCol w="3624470"/>
              </a:tblGrid>
              <a:tr h="27449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Men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Women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/>
                </a:tc>
              </a:tr>
              <a:tr h="2744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Decreased libido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Decreased libido</a:t>
                      </a:r>
                      <a:endParaRPr lang="en-MY" sz="2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489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Difficulty in achieving or maintaining erection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Orgasmic dysfunction</a:t>
                      </a:r>
                      <a:endParaRPr lang="en-MY" sz="2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5489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Delayed ejaculation or loss of ejaculatory function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Decreased vaginal lubrication</a:t>
                      </a:r>
                      <a:endParaRPr lang="en-MY" sz="2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27449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  <a:latin typeface="+mn-lt"/>
                        </a:rPr>
                        <a:t>Impaired genital sensation</a:t>
                      </a:r>
                      <a:endParaRPr lang="en-MY" sz="2000" dirty="0"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Decreased vaginal sensation</a:t>
                      </a:r>
                      <a:endParaRPr lang="en-MY" sz="2000" b="1" dirty="0">
                        <a:solidFill>
                          <a:schemeClr val="bg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8073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53208"/>
            <a:ext cx="7891670" cy="4873752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Counseling</a:t>
            </a:r>
            <a:r>
              <a:rPr lang="en-US" sz="2800" baseline="30000" dirty="0" smtClean="0"/>
              <a:t>240, 256</a:t>
            </a:r>
            <a:endParaRPr lang="en-US" sz="2800" baseline="30000" dirty="0"/>
          </a:p>
          <a:p>
            <a:pPr lvl="0"/>
            <a:r>
              <a:rPr lang="en-US" sz="2800" dirty="0"/>
              <a:t>Specific symptoms are </a:t>
            </a:r>
            <a:r>
              <a:rPr lang="en-US" sz="2800" dirty="0" err="1" smtClean="0"/>
              <a:t>recognised</a:t>
            </a:r>
            <a:r>
              <a:rPr lang="en-US" sz="2800" dirty="0" smtClean="0"/>
              <a:t> </a:t>
            </a:r>
            <a:r>
              <a:rPr lang="en-US" sz="2800" dirty="0"/>
              <a:t>with relevant interventions offered to the patients. </a:t>
            </a:r>
            <a:endParaRPr lang="en-MY" sz="2800" dirty="0"/>
          </a:p>
          <a:p>
            <a:pPr lvl="0"/>
            <a:r>
              <a:rPr lang="en-US" sz="2800" dirty="0"/>
              <a:t>For female </a:t>
            </a:r>
            <a:r>
              <a:rPr lang="en-US" sz="2800" dirty="0" smtClean="0"/>
              <a:t>patients:</a:t>
            </a:r>
            <a:r>
              <a:rPr lang="en-US" sz="2800" baseline="30000" dirty="0" smtClean="0"/>
              <a:t>240, 256</a:t>
            </a:r>
            <a:endParaRPr lang="en-US" sz="2800" baseline="30000" dirty="0"/>
          </a:p>
          <a:p>
            <a:pPr marL="639763" lvl="1" indent="-374650"/>
            <a:r>
              <a:rPr lang="en-US" sz="2400" dirty="0"/>
              <a:t>oral or topical estrogens for vaginal dryness due to decreased lubrication </a:t>
            </a:r>
            <a:endParaRPr lang="en-MY" sz="2400" dirty="0"/>
          </a:p>
          <a:p>
            <a:pPr marL="639763" lvl="1" indent="-374650"/>
            <a:r>
              <a:rPr lang="en-US" sz="2400" dirty="0"/>
              <a:t>methyl-testosterone to increase libido</a:t>
            </a:r>
            <a:endParaRPr lang="en-MY" sz="2400" dirty="0"/>
          </a:p>
          <a:p>
            <a:pPr marL="639763" lvl="1" indent="-374650"/>
            <a:r>
              <a:rPr lang="en-US" sz="2400" dirty="0"/>
              <a:t>vibratory stimuli to improve arousal </a:t>
            </a:r>
            <a:endParaRPr lang="en-MY" sz="2400" dirty="0"/>
          </a:p>
          <a:p>
            <a:pPr marL="639763" lvl="1" indent="-374650"/>
            <a:r>
              <a:rPr lang="en-US" sz="2400" dirty="0"/>
              <a:t>variation in sexual positioning to reduce fatigue</a:t>
            </a:r>
            <a:endParaRPr lang="en-MY" sz="2400" dirty="0"/>
          </a:p>
          <a:p>
            <a:endParaRPr lang="en-MY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MY" dirty="0" smtClean="0"/>
              <a:t>  </a:t>
            </a:r>
            <a:r>
              <a:rPr lang="en-MY" dirty="0" smtClean="0"/>
              <a:t> </a:t>
            </a:r>
            <a:r>
              <a:rPr lang="en-MY" sz="1400" dirty="0" smtClean="0"/>
              <a:t>256</a:t>
            </a:r>
            <a:r>
              <a:rPr lang="en-MY" sz="1400" dirty="0"/>
              <a:t>.	</a:t>
            </a:r>
            <a:r>
              <a:rPr lang="en-MY" sz="1400" dirty="0" err="1"/>
              <a:t>Pentyala</a:t>
            </a:r>
            <a:r>
              <a:rPr lang="en-MY" sz="1400" dirty="0"/>
              <a:t> S,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The </a:t>
            </a:r>
            <a:r>
              <a:rPr lang="en-MY" sz="1400" dirty="0"/>
              <a:t>Open Andrology Journal. 2010;2:37-41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-</a:t>
            </a:r>
            <a:r>
              <a:rPr lang="en-US" sz="3200" b="1" dirty="0" smtClean="0">
                <a:solidFill>
                  <a:schemeClr val="tx1"/>
                </a:solidFill>
              </a:rPr>
              <a:t> Sexual </a:t>
            </a:r>
            <a:r>
              <a:rPr lang="en-US" sz="3200" b="1" dirty="0" smtClean="0">
                <a:solidFill>
                  <a:schemeClr val="tx1"/>
                </a:solidFill>
              </a:rPr>
              <a:t>dysfunction</a:t>
            </a:r>
            <a:r>
              <a:rPr lang="en-US" sz="2000" b="1" dirty="0" smtClean="0">
                <a:solidFill>
                  <a:schemeClr val="tx1"/>
                </a:solidFill>
              </a:rPr>
              <a:t>-2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3648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838736"/>
            <a:ext cx="7878417" cy="4310270"/>
          </a:xfrm>
        </p:spPr>
        <p:txBody>
          <a:bodyPr/>
          <a:lstStyle/>
          <a:p>
            <a:pPr lvl="0"/>
            <a:r>
              <a:rPr lang="en-US" sz="2800" dirty="0"/>
              <a:t>For male patients:</a:t>
            </a:r>
            <a:endParaRPr lang="en-MY" sz="2800" dirty="0"/>
          </a:p>
          <a:p>
            <a:pPr lvl="1" fontAlgn="base"/>
            <a:r>
              <a:rPr lang="en-MY" sz="2400" dirty="0"/>
              <a:t>Sildenafil citrate improves ability to achieve </a:t>
            </a:r>
            <a:r>
              <a:rPr lang="en-MY" sz="2400" dirty="0" smtClean="0"/>
              <a:t>&amp; </a:t>
            </a:r>
            <a:r>
              <a:rPr lang="en-MY" sz="2400" dirty="0"/>
              <a:t>maintain erection thus enhancing vaginal penetration &amp;</a:t>
            </a:r>
            <a:r>
              <a:rPr lang="en-MY" sz="2400" dirty="0" smtClean="0"/>
              <a:t> </a:t>
            </a:r>
            <a:r>
              <a:rPr lang="en-MY" sz="2400" dirty="0"/>
              <a:t>completion of </a:t>
            </a:r>
            <a:r>
              <a:rPr lang="en-MY" sz="2400" dirty="0" smtClean="0"/>
              <a:t>intercourse.</a:t>
            </a:r>
            <a:r>
              <a:rPr lang="en-MY" sz="2400" baseline="30000" dirty="0" smtClean="0"/>
              <a:t>164</a:t>
            </a:r>
            <a:endParaRPr lang="en-MY" sz="2400" baseline="30000" dirty="0"/>
          </a:p>
          <a:p>
            <a:pPr lvl="1" fontAlgn="base"/>
            <a:r>
              <a:rPr lang="en-MY" sz="2400" dirty="0"/>
              <a:t>Other interventions </a:t>
            </a:r>
            <a:r>
              <a:rPr lang="en-MY" sz="2400" dirty="0" smtClean="0"/>
              <a:t>include</a:t>
            </a:r>
            <a:r>
              <a:rPr lang="en-MY" sz="2400" baseline="30000" dirty="0" smtClean="0"/>
              <a:t>226, 240, 256</a:t>
            </a:r>
            <a:endParaRPr lang="en-MY" sz="2400" baseline="30000" dirty="0"/>
          </a:p>
          <a:p>
            <a:pPr lvl="2" fontAlgn="base"/>
            <a:r>
              <a:rPr lang="en-MY" sz="2000" dirty="0"/>
              <a:t>stimulation therapy - alternative erogenous zones, </a:t>
            </a:r>
            <a:r>
              <a:rPr lang="en-MY" sz="2000" dirty="0" smtClean="0"/>
              <a:t>multisensory </a:t>
            </a:r>
            <a:r>
              <a:rPr lang="en-MY" sz="2000" dirty="0"/>
              <a:t>stimulation </a:t>
            </a:r>
          </a:p>
          <a:p>
            <a:pPr lvl="2" fontAlgn="base"/>
            <a:r>
              <a:rPr lang="en-MY" sz="2000" dirty="0"/>
              <a:t>local injectable therapy </a:t>
            </a:r>
            <a:r>
              <a:rPr lang="en-MY" sz="2000" dirty="0" smtClean="0"/>
              <a:t>e.g.</a:t>
            </a:r>
            <a:r>
              <a:rPr lang="it-IT" sz="2000" dirty="0" smtClean="0"/>
              <a:t> </a:t>
            </a:r>
            <a:r>
              <a:rPr lang="en-US" sz="2000" dirty="0"/>
              <a:t>intra-</a:t>
            </a:r>
            <a:r>
              <a:rPr lang="en-US" sz="2000" dirty="0" err="1"/>
              <a:t>cavernosal</a:t>
            </a:r>
            <a:r>
              <a:rPr lang="en-US" sz="2000" dirty="0"/>
              <a:t> PGE 1</a:t>
            </a:r>
            <a:endParaRPr lang="en-MY" sz="2000" dirty="0"/>
          </a:p>
          <a:p>
            <a:pPr lvl="2" fontAlgn="base"/>
            <a:r>
              <a:rPr lang="en-US" sz="2000" dirty="0"/>
              <a:t>physical intervention</a:t>
            </a:r>
            <a:r>
              <a:rPr lang="en-MY" sz="2000" dirty="0"/>
              <a:t> </a:t>
            </a:r>
            <a:r>
              <a:rPr lang="en-MY" sz="2000" dirty="0" smtClean="0"/>
              <a:t>e.g. </a:t>
            </a:r>
            <a:r>
              <a:rPr lang="en-US" sz="2000" dirty="0"/>
              <a:t>vacuum pump</a:t>
            </a:r>
            <a:endParaRPr lang="en-MY" sz="2000" dirty="0"/>
          </a:p>
          <a:p>
            <a:pPr lvl="2" fontAlgn="base"/>
            <a:r>
              <a:rPr lang="en-US" sz="2000" dirty="0"/>
              <a:t>surgical intervention </a:t>
            </a:r>
            <a:r>
              <a:rPr lang="en-US" sz="2000" dirty="0" smtClean="0"/>
              <a:t>- penile </a:t>
            </a:r>
            <a:r>
              <a:rPr lang="en-US" sz="2000" dirty="0"/>
              <a:t>prostheses</a:t>
            </a:r>
            <a:endParaRPr lang="en-MY" sz="20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42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199" y="407158"/>
            <a:ext cx="8050697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chemeClr val="tx1"/>
                </a:solidFill>
              </a:rPr>
              <a:t>Treatment of MS-related symptoms -</a:t>
            </a:r>
            <a:r>
              <a:rPr lang="en-US" sz="3200" b="1" dirty="0" smtClean="0">
                <a:solidFill>
                  <a:schemeClr val="tx1"/>
                </a:solidFill>
              </a:rPr>
              <a:t> Sexual </a:t>
            </a:r>
            <a:r>
              <a:rPr lang="en-US" sz="3200" b="1" dirty="0" smtClean="0">
                <a:solidFill>
                  <a:schemeClr val="tx1"/>
                </a:solidFill>
              </a:rPr>
              <a:t>dysfunction</a:t>
            </a:r>
            <a:r>
              <a:rPr lang="en-US" sz="2000" b="1" dirty="0" smtClean="0">
                <a:solidFill>
                  <a:schemeClr val="tx1"/>
                </a:solidFill>
              </a:rPr>
              <a:t>-3</a:t>
            </a:r>
            <a:endParaRPr lang="en-MY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67122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Take home messages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010939" cy="4873752"/>
          </a:xfrm>
        </p:spPr>
        <p:txBody>
          <a:bodyPr/>
          <a:lstStyle/>
          <a:p>
            <a:r>
              <a:rPr lang="en-MY" dirty="0" smtClean="0"/>
              <a:t>Rehabilitation in MS often involves </a:t>
            </a:r>
            <a:r>
              <a:rPr lang="en-MY" dirty="0"/>
              <a:t>multidisciplinary interventions </a:t>
            </a:r>
            <a:r>
              <a:rPr lang="en-MY" dirty="0" smtClean="0"/>
              <a:t>with aims to achieve </a:t>
            </a:r>
            <a:r>
              <a:rPr lang="en-MY" dirty="0"/>
              <a:t>the highest possible independence &amp; the best </a:t>
            </a:r>
            <a:r>
              <a:rPr lang="en-MY" dirty="0" err="1" smtClean="0"/>
              <a:t>QoL</a:t>
            </a:r>
            <a:r>
              <a:rPr lang="en-MY" dirty="0" smtClean="0"/>
              <a:t>.</a:t>
            </a:r>
          </a:p>
          <a:p>
            <a:endParaRPr lang="en-MY" sz="2000" dirty="0" smtClean="0"/>
          </a:p>
          <a:p>
            <a:r>
              <a:rPr lang="en-MY" dirty="0" smtClean="0"/>
              <a:t>MS-related symptoms is common </a:t>
            </a:r>
            <a:r>
              <a:rPr lang="en-MY" dirty="0"/>
              <a:t>&amp;</a:t>
            </a:r>
            <a:r>
              <a:rPr lang="en-MY" dirty="0" smtClean="0"/>
              <a:t> may impact function &amp; </a:t>
            </a:r>
            <a:r>
              <a:rPr lang="en-MY" dirty="0" err="1" smtClean="0"/>
              <a:t>QoL</a:t>
            </a:r>
            <a:r>
              <a:rPr lang="en-MY" dirty="0" smtClean="0"/>
              <a:t> of the patient.  </a:t>
            </a:r>
          </a:p>
          <a:p>
            <a:endParaRPr lang="en-MY" sz="2000" dirty="0" smtClean="0"/>
          </a:p>
          <a:p>
            <a:r>
              <a:rPr lang="en-MY" dirty="0" smtClean="0"/>
              <a:t>Management of MS specific symptoms must be i</a:t>
            </a:r>
            <a:r>
              <a:rPr lang="en-MY" sz="2400" dirty="0" smtClean="0"/>
              <a:t>ndividualised,</a:t>
            </a:r>
            <a:r>
              <a:rPr lang="en-MY" dirty="0" smtClean="0"/>
              <a:t> &amp; t</a:t>
            </a:r>
            <a:r>
              <a:rPr lang="en-MY" sz="2400" dirty="0" smtClean="0"/>
              <a:t>ailored </a:t>
            </a:r>
            <a:r>
              <a:rPr lang="en-MY" sz="2400" dirty="0"/>
              <a:t>to the severity of </a:t>
            </a:r>
            <a:r>
              <a:rPr lang="en-MY" sz="2400" dirty="0" smtClean="0"/>
              <a:t>the symptoms &amp; </a:t>
            </a:r>
            <a:r>
              <a:rPr lang="en-MY" dirty="0" smtClean="0"/>
              <a:t>its resultant</a:t>
            </a:r>
            <a:r>
              <a:rPr lang="en-MY" sz="2400" dirty="0" smtClean="0"/>
              <a:t> disability</a:t>
            </a:r>
            <a:r>
              <a:rPr lang="en-MY" dirty="0" smtClean="0"/>
              <a:t>.</a:t>
            </a:r>
            <a:endParaRPr lang="en-MY" sz="24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59806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MY" sz="3200" dirty="0" smtClean="0">
                <a:solidFill>
                  <a:schemeClr val="tx1"/>
                </a:solidFill>
              </a:rPr>
              <a:t>Thank you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069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630"/>
            <a:ext cx="7745896" cy="798787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Multi-disciplinary rehabilitation 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11967"/>
            <a:ext cx="7891670" cy="5194853"/>
          </a:xfrm>
        </p:spPr>
        <p:txBody>
          <a:bodyPr>
            <a:normAutofit fontScale="92500" lnSpcReduction="10000"/>
          </a:bodyPr>
          <a:lstStyle/>
          <a:p>
            <a:r>
              <a:rPr lang="en-MY" sz="3000" dirty="0" smtClean="0"/>
              <a:t>Coordinated delivery of </a:t>
            </a:r>
            <a:r>
              <a:rPr lang="en-MY" sz="3000" b="1" u="sng" dirty="0" smtClean="0"/>
              <a:t>2 or more disciplines </a:t>
            </a:r>
            <a:r>
              <a:rPr lang="en-MY" sz="3000" dirty="0" smtClean="0"/>
              <a:t>of rehabilitation under medical supervision.</a:t>
            </a:r>
            <a:r>
              <a:rPr lang="en-MY" sz="3000" baseline="30000" dirty="0" smtClean="0"/>
              <a:t>210</a:t>
            </a:r>
          </a:p>
          <a:p>
            <a:endParaRPr lang="en-MY" sz="1300" dirty="0" smtClean="0"/>
          </a:p>
          <a:p>
            <a:r>
              <a:rPr lang="en-MY" sz="3000" dirty="0" smtClean="0"/>
              <a:t>Team members:</a:t>
            </a:r>
          </a:p>
          <a:p>
            <a:pPr marL="639763" lvl="1" indent="-374650"/>
            <a:r>
              <a:rPr lang="en-MY" sz="2600" dirty="0" smtClean="0"/>
              <a:t>Rehabilitation Physician/Neurologist</a:t>
            </a:r>
          </a:p>
          <a:p>
            <a:pPr marL="639763" lvl="1" indent="-374650"/>
            <a:r>
              <a:rPr lang="en-MY" sz="2600" dirty="0" smtClean="0"/>
              <a:t>Physiotherapist</a:t>
            </a:r>
            <a:endParaRPr lang="en-MY" sz="2600" dirty="0"/>
          </a:p>
          <a:p>
            <a:pPr marL="639763" lvl="1" indent="-374650"/>
            <a:r>
              <a:rPr lang="en-MY" sz="2600" dirty="0" smtClean="0"/>
              <a:t>Occupational Therapist</a:t>
            </a:r>
          </a:p>
          <a:p>
            <a:pPr marL="639763" lvl="1" indent="-374650"/>
            <a:r>
              <a:rPr lang="en-MY" sz="2600" dirty="0" smtClean="0"/>
              <a:t>Clinical Psychologist</a:t>
            </a:r>
          </a:p>
          <a:p>
            <a:pPr marL="639763" lvl="1" indent="-374650"/>
            <a:r>
              <a:rPr lang="en-MY" sz="2600" dirty="0" smtClean="0"/>
              <a:t>Nurse</a:t>
            </a:r>
            <a:endParaRPr lang="en-MY" sz="2600" dirty="0"/>
          </a:p>
          <a:p>
            <a:pPr marL="639763" lvl="1" indent="-374650"/>
            <a:r>
              <a:rPr lang="en-MY" sz="2600" dirty="0" smtClean="0"/>
              <a:t>Medical Social Worker</a:t>
            </a:r>
          </a:p>
          <a:p>
            <a:pPr marL="639763" lvl="1" indent="-374650"/>
            <a:r>
              <a:rPr lang="en-MY" sz="2600" dirty="0" smtClean="0"/>
              <a:t>Dietitian</a:t>
            </a:r>
            <a:endParaRPr lang="en-MY" sz="2600" dirty="0"/>
          </a:p>
          <a:p>
            <a:pPr marL="639763" lvl="1" indent="-374650"/>
            <a:r>
              <a:rPr lang="en-MY" sz="2600" dirty="0" err="1" smtClean="0"/>
              <a:t>Orthotist</a:t>
            </a:r>
            <a:endParaRPr lang="en-MY" sz="2600" dirty="0" smtClean="0"/>
          </a:p>
          <a:p>
            <a:endParaRPr lang="en-MY" dirty="0"/>
          </a:p>
        </p:txBody>
      </p:sp>
      <p:pic>
        <p:nvPicPr>
          <p:cNvPr id="2050" name="Picture 2" descr="http://previews.123rf.com/images/limbi007/limbi0071107/limbi007110700007/9928252-Orange-cartoons-in-a-circle-symbolize-a-teamwork--Stock-Photo-orange-cartoon-charac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524" y="3889157"/>
            <a:ext cx="2789939" cy="2789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03704" cy="114300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Cerebellar ataxia 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92964"/>
            <a:ext cx="7838661" cy="4873752"/>
          </a:xfrm>
        </p:spPr>
        <p:txBody>
          <a:bodyPr>
            <a:normAutofit lnSpcReduction="10000"/>
          </a:bodyPr>
          <a:lstStyle/>
          <a:p>
            <a:r>
              <a:rPr lang="en-MY" dirty="0"/>
              <a:t>Cerebellar ataxia refers to </a:t>
            </a:r>
            <a:r>
              <a:rPr lang="en-MY" b="1" u="sng" dirty="0"/>
              <a:t>deficits in temporal </a:t>
            </a:r>
            <a:r>
              <a:rPr lang="en-MY" b="1" u="sng" dirty="0" smtClean="0"/>
              <a:t>&amp; </a:t>
            </a:r>
            <a:r>
              <a:rPr lang="en-MY" b="1" u="sng" dirty="0"/>
              <a:t>spatial coordination</a:t>
            </a:r>
            <a:r>
              <a:rPr lang="en-MY" dirty="0"/>
              <a:t> caused by lesions or degeneration in the cerebellum </a:t>
            </a:r>
            <a:r>
              <a:rPr lang="en-MY" dirty="0" smtClean="0"/>
              <a:t>&amp;/or brainstem </a:t>
            </a:r>
            <a:r>
              <a:rPr lang="en-MY" dirty="0"/>
              <a:t>in patients with </a:t>
            </a:r>
            <a:r>
              <a:rPr lang="en-MY" dirty="0" smtClean="0"/>
              <a:t>MS.</a:t>
            </a:r>
            <a:r>
              <a:rPr lang="en-MY" baseline="30000" dirty="0" smtClean="0"/>
              <a:t>212</a:t>
            </a:r>
            <a:r>
              <a:rPr lang="en-MY" dirty="0" smtClean="0"/>
              <a:t>  </a:t>
            </a:r>
            <a:endParaRPr lang="en-MY" dirty="0"/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Treatment </a:t>
            </a:r>
            <a:r>
              <a:rPr lang="en-MY" dirty="0" smtClean="0"/>
              <a:t>options:</a:t>
            </a:r>
          </a:p>
          <a:p>
            <a:pPr marL="639763" lvl="1" indent="-374650"/>
            <a:r>
              <a:rPr lang="en-MY" sz="2000" dirty="0" smtClean="0"/>
              <a:t>Cochrane </a:t>
            </a:r>
            <a:r>
              <a:rPr lang="en-MY" sz="2000" dirty="0"/>
              <a:t>review reported lack of </a:t>
            </a:r>
            <a:r>
              <a:rPr lang="en-MY" sz="2000" dirty="0" smtClean="0"/>
              <a:t>RCT.</a:t>
            </a:r>
            <a:r>
              <a:rPr lang="en-MY" sz="2000" baseline="30000" dirty="0" smtClean="0"/>
              <a:t>220</a:t>
            </a:r>
          </a:p>
          <a:p>
            <a:pPr lvl="2" indent="-292100"/>
            <a:r>
              <a:rPr lang="en-MY" dirty="0" smtClean="0"/>
              <a:t>Physical </a:t>
            </a:r>
            <a:r>
              <a:rPr lang="en-MY" dirty="0"/>
              <a:t>training programmes may bring some </a:t>
            </a:r>
            <a:r>
              <a:rPr lang="en-MY" dirty="0" smtClean="0"/>
              <a:t>benefit.</a:t>
            </a:r>
          </a:p>
          <a:p>
            <a:pPr marL="639763" lvl="1" indent="-374650"/>
            <a:r>
              <a:rPr lang="en-MY" sz="2000" dirty="0" smtClean="0"/>
              <a:t>Use </a:t>
            </a:r>
            <a:r>
              <a:rPr lang="en-MY" sz="2000" dirty="0"/>
              <a:t>of weights  with specific  placement on the trunk may have beneficial effects on functional </a:t>
            </a:r>
            <a:r>
              <a:rPr lang="en-MY" sz="2000" dirty="0" smtClean="0"/>
              <a:t>ambulation.</a:t>
            </a:r>
            <a:r>
              <a:rPr lang="en-MY" sz="2000" baseline="30000" dirty="0" smtClean="0"/>
              <a:t>212</a:t>
            </a:r>
            <a:endParaRPr lang="en-MY" sz="2000" baseline="30000" dirty="0"/>
          </a:p>
          <a:p>
            <a:pPr marL="0" indent="0">
              <a:buNone/>
            </a:pPr>
            <a:endParaRPr lang="en-MY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dirty="0"/>
              <a:t>   </a:t>
            </a:r>
            <a:r>
              <a:rPr lang="en-MY" sz="1400" dirty="0" smtClean="0"/>
              <a:t>212. </a:t>
            </a:r>
            <a:r>
              <a:rPr lang="en-MY" sz="1400" dirty="0"/>
              <a:t>European Multiple Sclerosis Platform (EMSP). </a:t>
            </a:r>
            <a:r>
              <a:rPr lang="en-MY" sz="1400" dirty="0" smtClean="0"/>
              <a:t>Brussels </a:t>
            </a:r>
            <a:r>
              <a:rPr lang="en-MY" sz="1400" dirty="0"/>
              <a:t>EMSP; 2012</a:t>
            </a:r>
            <a:endParaRPr lang="en-MY" sz="1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    </a:t>
            </a:r>
            <a:r>
              <a:rPr lang="en-MY" sz="1400" dirty="0" smtClean="0"/>
              <a:t>220</a:t>
            </a:r>
            <a:r>
              <a:rPr lang="en-MY" sz="1400" dirty="0"/>
              <a:t>. Mills RJ, </a:t>
            </a:r>
            <a:r>
              <a:rPr lang="en-MY" sz="1400" dirty="0" smtClean="0"/>
              <a:t>et al. </a:t>
            </a:r>
            <a:r>
              <a:rPr lang="en-MY" sz="1400" dirty="0"/>
              <a:t>Cochrane Database for Systematic Reviews 2007, Issue 1. Art. No.: </a:t>
            </a:r>
            <a:endParaRPr lang="en-MY" sz="1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</a:t>
            </a:r>
            <a:r>
              <a:rPr lang="en-MY" sz="1400" dirty="0" smtClean="0"/>
              <a:t>            CD005029</a:t>
            </a:r>
            <a:endParaRPr lang="en-MY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55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63948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Fatigue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199"/>
            <a:ext cx="8063948" cy="5158410"/>
          </a:xfrm>
        </p:spPr>
        <p:txBody>
          <a:bodyPr>
            <a:normAutofit lnSpcReduction="10000"/>
          </a:bodyPr>
          <a:lstStyle/>
          <a:p>
            <a:r>
              <a:rPr lang="en-MY" dirty="0"/>
              <a:t>Fatigue is defined as a </a:t>
            </a:r>
            <a:r>
              <a:rPr lang="en-MY" b="1" u="sng" dirty="0"/>
              <a:t>subjective lack of physical </a:t>
            </a:r>
            <a:r>
              <a:rPr lang="en-MY" b="1" u="sng" dirty="0" smtClean="0"/>
              <a:t>&amp;/or </a:t>
            </a:r>
            <a:r>
              <a:rPr lang="en-MY" b="1" u="sng" dirty="0"/>
              <a:t>mental energy</a:t>
            </a:r>
            <a:r>
              <a:rPr lang="en-MY" dirty="0"/>
              <a:t>, perceived by the individual or caregiver to interfere with usual </a:t>
            </a:r>
            <a:r>
              <a:rPr lang="en-MY" dirty="0" smtClean="0"/>
              <a:t>&amp; </a:t>
            </a:r>
            <a:r>
              <a:rPr lang="en-MY" dirty="0"/>
              <a:t>desired activities. It has been reported in </a:t>
            </a:r>
            <a:r>
              <a:rPr lang="en-MY" b="1" u="sng" dirty="0"/>
              <a:t>60 - 95% </a:t>
            </a:r>
            <a:r>
              <a:rPr lang="en-MY" dirty="0"/>
              <a:t>of patients with MS </a:t>
            </a:r>
            <a:r>
              <a:rPr lang="en-MY" dirty="0" smtClean="0"/>
              <a:t>&amp; </a:t>
            </a:r>
            <a:r>
              <a:rPr lang="en-MY" dirty="0"/>
              <a:t>has a significant impact on ADL, social life </a:t>
            </a:r>
            <a:r>
              <a:rPr lang="en-MY" dirty="0" smtClean="0"/>
              <a:t>&amp; </a:t>
            </a:r>
            <a:r>
              <a:rPr lang="en-MY" dirty="0"/>
              <a:t>ability to </a:t>
            </a:r>
            <a:r>
              <a:rPr lang="en-MY" dirty="0" smtClean="0"/>
              <a:t>work.</a:t>
            </a:r>
            <a:r>
              <a:rPr lang="en-MY" baseline="30000" dirty="0" smtClean="0"/>
              <a:t>210, 212</a:t>
            </a:r>
          </a:p>
          <a:p>
            <a:pPr marL="0" indent="0">
              <a:buNone/>
            </a:pPr>
            <a:endParaRPr lang="en-MY" sz="2000" dirty="0"/>
          </a:p>
          <a:p>
            <a:r>
              <a:rPr lang="en-MY" dirty="0"/>
              <a:t>Treatment </a:t>
            </a:r>
            <a:r>
              <a:rPr lang="en-MY" dirty="0" smtClean="0"/>
              <a:t>strategies:</a:t>
            </a:r>
            <a:endParaRPr lang="en-MY" dirty="0"/>
          </a:p>
          <a:p>
            <a:pPr marL="639763" lvl="1" indent="-374650"/>
            <a:r>
              <a:rPr lang="en-MY" sz="2000" dirty="0"/>
              <a:t>Energy conservation </a:t>
            </a:r>
            <a:r>
              <a:rPr lang="en-MY" sz="2000" dirty="0" smtClean="0"/>
              <a:t>management</a:t>
            </a:r>
            <a:r>
              <a:rPr lang="en-MY" sz="2000" baseline="30000" dirty="0" smtClean="0"/>
              <a:t>221</a:t>
            </a:r>
            <a:r>
              <a:rPr lang="en-MY" sz="2000" dirty="0" smtClean="0"/>
              <a:t> </a:t>
            </a:r>
            <a:endParaRPr lang="en-MY" sz="2000" dirty="0"/>
          </a:p>
          <a:p>
            <a:pPr marL="639763" lvl="1" indent="-374650"/>
            <a:r>
              <a:rPr lang="en-MY" sz="2000" dirty="0" smtClean="0"/>
              <a:t>Lifestyle </a:t>
            </a:r>
            <a:r>
              <a:rPr lang="en-MY" sz="2000" dirty="0"/>
              <a:t>changes </a:t>
            </a:r>
            <a:r>
              <a:rPr lang="en-MY" sz="2000" dirty="0" smtClean="0"/>
              <a:t>e.g. </a:t>
            </a:r>
            <a:r>
              <a:rPr lang="en-MY" sz="2000" dirty="0"/>
              <a:t>“power </a:t>
            </a:r>
            <a:r>
              <a:rPr lang="en-MY" sz="2000" dirty="0" smtClean="0"/>
              <a:t>naps”</a:t>
            </a:r>
            <a:r>
              <a:rPr lang="en-MY" sz="2000" baseline="30000" dirty="0" smtClean="0"/>
              <a:t>221</a:t>
            </a:r>
            <a:endParaRPr lang="en-MY" sz="2000" baseline="30000" dirty="0"/>
          </a:p>
          <a:p>
            <a:pPr marL="639763" lvl="1" indent="-374650"/>
            <a:r>
              <a:rPr lang="en-MY" sz="2000" dirty="0" err="1"/>
              <a:t>Amantidine</a:t>
            </a:r>
            <a:r>
              <a:rPr lang="en-MY" sz="2000" dirty="0"/>
              <a:t> may be </a:t>
            </a:r>
            <a:r>
              <a:rPr lang="en-MY" sz="2000" dirty="0" smtClean="0"/>
              <a:t>offered</a:t>
            </a:r>
            <a:r>
              <a:rPr lang="en-MY" sz="2000" baseline="30000" dirty="0" smtClean="0"/>
              <a:t>223</a:t>
            </a:r>
            <a:endParaRPr lang="en-MY" sz="2000" baseline="30000" dirty="0"/>
          </a:p>
          <a:p>
            <a:pPr marL="0" indent="0">
              <a:buNone/>
            </a:pPr>
            <a:endParaRPr lang="en-MY" sz="20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dirty="0" smtClean="0"/>
              <a:t>   </a:t>
            </a:r>
            <a:r>
              <a:rPr lang="en-MY" sz="1400" dirty="0" smtClean="0"/>
              <a:t>221. Asano </a:t>
            </a:r>
            <a:r>
              <a:rPr lang="en-MY" sz="1400" dirty="0"/>
              <a:t>M, </a:t>
            </a:r>
            <a:r>
              <a:rPr lang="en-MY" sz="1400" dirty="0" smtClean="0"/>
              <a:t>et al. </a:t>
            </a:r>
            <a:r>
              <a:rPr lang="en-MY" sz="1400" dirty="0" err="1" smtClean="0"/>
              <a:t>Mult</a:t>
            </a:r>
            <a:r>
              <a:rPr lang="en-MY" sz="1400" dirty="0" smtClean="0"/>
              <a:t> </a:t>
            </a:r>
            <a:r>
              <a:rPr lang="en-MY" sz="1400" dirty="0" err="1"/>
              <a:t>Scler</a:t>
            </a:r>
            <a:r>
              <a:rPr lang="en-MY" sz="1400" dirty="0"/>
              <a:t> Int. </a:t>
            </a:r>
            <a:r>
              <a:rPr lang="en-MY" sz="1400" dirty="0" smtClean="0"/>
              <a:t>2014;2014:798285</a:t>
            </a:r>
            <a:endParaRPr lang="en-MY" sz="14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 smtClean="0"/>
              <a:t>     223. </a:t>
            </a:r>
            <a:r>
              <a:rPr lang="en-MY" sz="1400" dirty="0" err="1" smtClean="0"/>
              <a:t>Pucci</a:t>
            </a:r>
            <a:r>
              <a:rPr lang="en-MY" sz="1400" dirty="0" smtClean="0"/>
              <a:t> </a:t>
            </a:r>
            <a:r>
              <a:rPr lang="en-MY" sz="1400" dirty="0"/>
              <a:t>E,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Cochrane </a:t>
            </a:r>
            <a:r>
              <a:rPr lang="en-MY" sz="1400" dirty="0"/>
              <a:t>Database of </a:t>
            </a:r>
            <a:r>
              <a:rPr lang="en-MY" sz="1400" dirty="0" smtClean="0"/>
              <a:t>Systematic Reviews </a:t>
            </a:r>
            <a:r>
              <a:rPr lang="en-MY" sz="1400" dirty="0"/>
              <a:t>2007, Issue 1. Art. No.: </a:t>
            </a:r>
            <a:endParaRPr lang="en-MY" sz="1400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/>
              <a:t> </a:t>
            </a:r>
            <a:r>
              <a:rPr lang="en-MY" sz="1400" dirty="0" smtClean="0"/>
              <a:t>            CD002818</a:t>
            </a:r>
            <a:endParaRPr lang="en-MY" sz="14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86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90452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Treatment of MS-related symptoms - Spasticity 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92964"/>
            <a:ext cx="7931427" cy="4873752"/>
          </a:xfrm>
        </p:spPr>
        <p:txBody>
          <a:bodyPr>
            <a:normAutofit/>
          </a:bodyPr>
          <a:lstStyle/>
          <a:p>
            <a:r>
              <a:rPr lang="en-US" sz="2800" dirty="0"/>
              <a:t>Spasticity is defined ad a </a:t>
            </a:r>
            <a:r>
              <a:rPr lang="en-US" sz="2800" b="1" u="sng" dirty="0"/>
              <a:t>disordered </a:t>
            </a:r>
            <a:r>
              <a:rPr lang="en-US" sz="2800" b="1" u="sng" dirty="0" err="1"/>
              <a:t>sensori</a:t>
            </a:r>
            <a:r>
              <a:rPr lang="en-US" sz="2800" b="1" u="sng" dirty="0"/>
              <a:t>-motor control</a:t>
            </a:r>
            <a:r>
              <a:rPr lang="en-US" sz="2800" dirty="0"/>
              <a:t>, resulting from an </a:t>
            </a:r>
            <a:r>
              <a:rPr lang="en-US" sz="2800" b="1" u="sng" dirty="0"/>
              <a:t>upper motor neuron lesion </a:t>
            </a:r>
            <a:r>
              <a:rPr lang="en-US" sz="2800" dirty="0"/>
              <a:t>presenting as intermittent or sustained involuntary activation of </a:t>
            </a:r>
            <a:r>
              <a:rPr lang="en-US" sz="2800" dirty="0" smtClean="0"/>
              <a:t>muscles.</a:t>
            </a:r>
            <a:r>
              <a:rPr lang="en-US" sz="2800" baseline="30000" dirty="0" smtClean="0"/>
              <a:t>227 </a:t>
            </a:r>
            <a:endParaRPr lang="en-US" sz="28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800" dirty="0"/>
              <a:t>About </a:t>
            </a:r>
            <a:r>
              <a:rPr lang="en-US" sz="2800" b="1" u="sng" dirty="0"/>
              <a:t>60%</a:t>
            </a:r>
            <a:r>
              <a:rPr lang="en-US" sz="2800" dirty="0"/>
              <a:t> of patients with MS experience spasticity </a:t>
            </a:r>
            <a:r>
              <a:rPr lang="en-US" sz="2800" dirty="0" smtClean="0"/>
              <a:t>complications.</a:t>
            </a:r>
            <a:r>
              <a:rPr lang="en-MY" sz="2800" baseline="30000" dirty="0" smtClean="0"/>
              <a:t>226</a:t>
            </a:r>
          </a:p>
          <a:p>
            <a:endParaRPr lang="en-MY" sz="2000" baseline="30000" dirty="0" smtClean="0"/>
          </a:p>
          <a:p>
            <a:pPr marL="0" indent="0">
              <a:buNone/>
            </a:pPr>
            <a:endParaRPr lang="en-MY" sz="2000" baseline="30000" dirty="0"/>
          </a:p>
          <a:p>
            <a:pPr marL="0" indent="0">
              <a:spcBef>
                <a:spcPts val="0"/>
              </a:spcBef>
              <a:buNone/>
            </a:pPr>
            <a:r>
              <a:rPr lang="en-MY" sz="1400" dirty="0"/>
              <a:t>   </a:t>
            </a:r>
            <a:r>
              <a:rPr lang="en-MY" sz="1400" dirty="0" smtClean="0"/>
              <a:t>   226. Thompson </a:t>
            </a:r>
            <a:r>
              <a:rPr lang="en-MY" sz="1400" dirty="0"/>
              <a:t>AJ, </a:t>
            </a:r>
            <a:r>
              <a:rPr lang="en-MY" sz="1400" dirty="0" smtClean="0"/>
              <a:t>et al. Lancet </a:t>
            </a:r>
            <a:r>
              <a:rPr lang="en-MY" sz="1400" dirty="0"/>
              <a:t>Neurol. 2010;9(12):</a:t>
            </a:r>
            <a:r>
              <a:rPr lang="en-MY" sz="1400" dirty="0" smtClean="0"/>
              <a:t>1182-1199</a:t>
            </a:r>
            <a:endParaRPr lang="en-MY" sz="1400" dirty="0"/>
          </a:p>
          <a:p>
            <a:pPr marL="0" indent="0">
              <a:spcBef>
                <a:spcPts val="0"/>
              </a:spcBef>
              <a:buNone/>
            </a:pPr>
            <a:r>
              <a:rPr lang="en-MY" sz="1400" dirty="0" smtClean="0"/>
              <a:t>      227. </a:t>
            </a:r>
            <a:r>
              <a:rPr lang="en-MY" sz="1400" dirty="0" err="1" smtClean="0"/>
              <a:t>Pandyan</a:t>
            </a:r>
            <a:r>
              <a:rPr lang="en-MY" sz="1400" dirty="0" smtClean="0"/>
              <a:t> </a:t>
            </a:r>
            <a:r>
              <a:rPr lang="en-MY" sz="1400" dirty="0"/>
              <a:t>AD,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err="1" smtClean="0"/>
              <a:t>Disabil</a:t>
            </a:r>
            <a:r>
              <a:rPr lang="en-MY" sz="1400" dirty="0" smtClean="0"/>
              <a:t> </a:t>
            </a:r>
            <a:r>
              <a:rPr lang="en-MY" sz="1400" dirty="0" err="1"/>
              <a:t>Rehabil</a:t>
            </a:r>
            <a:r>
              <a:rPr lang="en-MY" sz="1400" dirty="0"/>
              <a:t>. 2005;27(1-2):</a:t>
            </a:r>
            <a:r>
              <a:rPr lang="en-MY" sz="1400" dirty="0" smtClean="0"/>
              <a:t>2-6</a:t>
            </a:r>
            <a:endParaRPr lang="en-MY" sz="14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chemeClr val="tx1"/>
                </a:solidFill>
              </a:rPr>
              <a:t>Evaluation of spasticity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66460"/>
            <a:ext cx="7865165" cy="4873752"/>
          </a:xfrm>
        </p:spPr>
        <p:txBody>
          <a:bodyPr>
            <a:normAutofit/>
          </a:bodyPr>
          <a:lstStyle/>
          <a:p>
            <a:r>
              <a:rPr lang="en-MY" sz="2800" dirty="0"/>
              <a:t>Symptoms - </a:t>
            </a:r>
            <a:r>
              <a:rPr lang="en-MY" sz="2800" dirty="0" smtClean="0"/>
              <a:t>muscle </a:t>
            </a:r>
            <a:r>
              <a:rPr lang="en-MY" sz="2800" dirty="0"/>
              <a:t>stiffness/spasms or tightness in or around the </a:t>
            </a:r>
            <a:r>
              <a:rPr lang="en-MY" sz="2800" dirty="0" smtClean="0"/>
              <a:t>joints</a:t>
            </a:r>
            <a:endParaRPr lang="en-MY" sz="2800" dirty="0"/>
          </a:p>
          <a:p>
            <a:pPr marL="0" indent="0">
              <a:buNone/>
            </a:pPr>
            <a:endParaRPr lang="en-MY" sz="2000" dirty="0"/>
          </a:p>
          <a:p>
            <a:r>
              <a:rPr lang="en-MY" sz="2800" dirty="0"/>
              <a:t>Clinical evaluation - Modified Ashworth Scale is a commonly used clinical tool to assess severity </a:t>
            </a:r>
            <a:r>
              <a:rPr lang="en-MY" sz="2800" dirty="0" smtClean="0"/>
              <a:t>&amp; </a:t>
            </a:r>
            <a:r>
              <a:rPr lang="en-MY" sz="2800" dirty="0"/>
              <a:t>monitor treatment outcome of </a:t>
            </a:r>
            <a:r>
              <a:rPr lang="en-MY" sz="2800" dirty="0" smtClean="0"/>
              <a:t>spasticity.</a:t>
            </a:r>
            <a:r>
              <a:rPr lang="en-MY" sz="2800" baseline="30000" dirty="0" smtClean="0"/>
              <a:t>228</a:t>
            </a:r>
            <a:endParaRPr lang="en-US" sz="2800" baseline="30000" dirty="0"/>
          </a:p>
          <a:p>
            <a:endParaRPr lang="en-MY" sz="2000" dirty="0" smtClean="0"/>
          </a:p>
          <a:p>
            <a:endParaRPr lang="en-MY" sz="2000" dirty="0" smtClean="0"/>
          </a:p>
          <a:p>
            <a:pPr marL="0" indent="0">
              <a:spcBef>
                <a:spcPts val="0"/>
              </a:spcBef>
              <a:buNone/>
            </a:pPr>
            <a:r>
              <a:rPr lang="en-MY" dirty="0"/>
              <a:t>   </a:t>
            </a:r>
            <a:r>
              <a:rPr lang="en-MY" sz="1400" dirty="0" smtClean="0"/>
              <a:t>228</a:t>
            </a:r>
            <a:r>
              <a:rPr lang="en-MY" sz="1400" dirty="0"/>
              <a:t>. </a:t>
            </a:r>
            <a:r>
              <a:rPr lang="en-MY" sz="1400" dirty="0" err="1"/>
              <a:t>Amatya</a:t>
            </a:r>
            <a:r>
              <a:rPr lang="en-MY" sz="1400" dirty="0"/>
              <a:t> B,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Cochrane </a:t>
            </a:r>
            <a:r>
              <a:rPr lang="en-MY" sz="1400" dirty="0"/>
              <a:t>Database </a:t>
            </a:r>
            <a:r>
              <a:rPr lang="en-MY" sz="1400" dirty="0" err="1"/>
              <a:t>Syst</a:t>
            </a:r>
            <a:r>
              <a:rPr lang="en-MY" sz="1400" dirty="0"/>
              <a:t> Rev. 2013 Feb 28; </a:t>
            </a:r>
            <a:r>
              <a:rPr lang="en-MY" sz="1400" dirty="0" smtClean="0"/>
              <a:t>2:CD009974 </a:t>
            </a:r>
            <a:endParaRPr lang="en-MY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1324</TotalTime>
  <Words>2570</Words>
  <Application>Microsoft Office PowerPoint</Application>
  <PresentationFormat>On-screen Show (4:3)</PresentationFormat>
  <Paragraphs>415</Paragraphs>
  <Slides>44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Oriel</vt:lpstr>
      <vt:lpstr>Clip</vt:lpstr>
      <vt:lpstr>REHABILITATION IN MULTIPLE SCLEROSIS</vt:lpstr>
      <vt:lpstr>Learning objectives</vt:lpstr>
      <vt:lpstr>Rehabilitation</vt:lpstr>
      <vt:lpstr>Settings for rehabilitation</vt:lpstr>
      <vt:lpstr>Multi-disciplinary rehabilitation </vt:lpstr>
      <vt:lpstr>Treatment of MS-related symptoms - Cerebellar ataxia </vt:lpstr>
      <vt:lpstr>Treatment of MS-related symptoms - Fatigue </vt:lpstr>
      <vt:lpstr>Treatment of MS-related symptoms - Spasticity </vt:lpstr>
      <vt:lpstr>Evaluation of spasticity</vt:lpstr>
      <vt:lpstr>PowerPoint Presentation</vt:lpstr>
      <vt:lpstr>Treatment of MS-related symptoms - Spasticity-2 </vt:lpstr>
      <vt:lpstr>Treatment of MS-related symptoms - Paralysis</vt:lpstr>
      <vt:lpstr>Treatment of MS-related symptoms - Visual problems</vt:lpstr>
      <vt:lpstr>Treatment of MS-related symptoms - Swallowing</vt:lpstr>
      <vt:lpstr>Treatment of MS-related symptoms - Swallowing-2</vt:lpstr>
      <vt:lpstr>Treatment of MS-related symptoms - Swallowing-3</vt:lpstr>
      <vt:lpstr>Treatment of MS-related symptoms - Speech</vt:lpstr>
      <vt:lpstr>Treatment of MS-related symptoms - Speech-2</vt:lpstr>
      <vt:lpstr>Treatment of MS-related symptoms - Speech-3</vt:lpstr>
      <vt:lpstr>Treatment of MS-related symptoms - Speech-4</vt:lpstr>
      <vt:lpstr>Treatment of MS-related symptoms - Bladder dysfunction</vt:lpstr>
      <vt:lpstr>Evaluation of bladder function</vt:lpstr>
      <vt:lpstr>PowerPoint Presentation</vt:lpstr>
      <vt:lpstr>Treatment of MS-related symptoms - Bladder dysfunction-2</vt:lpstr>
      <vt:lpstr>Treatment of MS-related symptoms - Bladder dysfunction-3</vt:lpstr>
      <vt:lpstr>Treatment of MS-related symptoms - Bladder dysfunction-4</vt:lpstr>
      <vt:lpstr>Treatment of MS-related symptoms - Bladder dysfunction-5</vt:lpstr>
      <vt:lpstr>Treatment of MS-related symptoms - Bowel dysfunction</vt:lpstr>
      <vt:lpstr>Treatment of MS-related symptoms - Bowel dysfunction-2</vt:lpstr>
      <vt:lpstr>Bowel chart</vt:lpstr>
      <vt:lpstr>PowerPoint Presentation</vt:lpstr>
      <vt:lpstr>Treatment of MS-related symptoms - Bowel dysfunction-3</vt:lpstr>
      <vt:lpstr>Treatment of MS-related symptoms - Pain</vt:lpstr>
      <vt:lpstr>Classification of pain</vt:lpstr>
      <vt:lpstr>Treatment of MS-related symptoms – Pain-2</vt:lpstr>
      <vt:lpstr>Chronic low back pain</vt:lpstr>
      <vt:lpstr>Treatment of MS-related symptoms - Paroxysmal pain</vt:lpstr>
      <vt:lpstr>Clinical presentation</vt:lpstr>
      <vt:lpstr>Treatment of MS-related symptoms - Paroxysmal pain-2</vt:lpstr>
      <vt:lpstr>Treatment of MS-related symptoms - Sexual dysfunction</vt:lpstr>
      <vt:lpstr>Treatment of MS-related symptoms - Sexual dysfunction-2</vt:lpstr>
      <vt:lpstr>Treatment of MS-related symptoms - Sexual dysfunction-3</vt:lpstr>
      <vt:lpstr>Take home messages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NEUROPSYCHIATRIC PROBLEMS</dc:title>
  <dc:creator>KOK YOON CHEE</dc:creator>
  <cp:lastModifiedBy>DrAmin</cp:lastModifiedBy>
  <cp:revision>71</cp:revision>
  <dcterms:created xsi:type="dcterms:W3CDTF">2016-01-14T05:04:08Z</dcterms:created>
  <dcterms:modified xsi:type="dcterms:W3CDTF">2016-11-29T00:33:30Z</dcterms:modified>
</cp:coreProperties>
</file>